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me" initials="H"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67" autoAdjust="0"/>
    <p:restoredTop sz="86377" autoAdjust="0"/>
  </p:normalViewPr>
  <p:slideViewPr>
    <p:cSldViewPr>
      <p:cViewPr varScale="1">
        <p:scale>
          <a:sx n="91" d="100"/>
          <a:sy n="91" d="100"/>
        </p:scale>
        <p:origin x="-2124" y="-114"/>
      </p:cViewPr>
      <p:guideLst>
        <p:guide orient="horz" pos="2160"/>
        <p:guide pos="2880"/>
      </p:guideLst>
    </p:cSldViewPr>
  </p:slideViewPr>
  <p:outlineViewPr>
    <p:cViewPr>
      <p:scale>
        <a:sx n="33" d="100"/>
        <a:sy n="33" d="100"/>
      </p:scale>
      <p:origin x="210" y="2695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327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3B40E2-F0AC-4A20-8791-4FF1089B37B9}" type="datetimeFigureOut">
              <a:rPr lang="fr-FR" smtClean="0"/>
              <a:pPr/>
              <a:t>09/05/2020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F2BBBC-B38C-4651-BD80-80ABA9696C9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9F2BBBC-B38C-4651-BD80-80ABA9696C9B}"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4AF1E6B-2407-4EE2-8B61-FBB43897242F}" type="datetimeFigureOut">
              <a:rPr lang="fr-FR" smtClean="0"/>
              <a:pPr/>
              <a:t>09/05/2020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469853-8AF7-4267-9C16-DC9EC7CD1B5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4AF1E6B-2407-4EE2-8B61-FBB43897242F}" type="datetimeFigureOut">
              <a:rPr lang="fr-FR" smtClean="0"/>
              <a:pPr/>
              <a:t>09/05/2020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469853-8AF7-4267-9C16-DC9EC7CD1B5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4AF1E6B-2407-4EE2-8B61-FBB43897242F}" type="datetimeFigureOut">
              <a:rPr lang="fr-FR" smtClean="0"/>
              <a:pPr/>
              <a:t>09/05/2020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469853-8AF7-4267-9C16-DC9EC7CD1B5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4AF1E6B-2407-4EE2-8B61-FBB43897242F}" type="datetimeFigureOut">
              <a:rPr lang="fr-FR" smtClean="0"/>
              <a:pPr/>
              <a:t>09/05/2020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469853-8AF7-4267-9C16-DC9EC7CD1B5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4AF1E6B-2407-4EE2-8B61-FBB43897242F}" type="datetimeFigureOut">
              <a:rPr lang="fr-FR" smtClean="0"/>
              <a:pPr/>
              <a:t>09/05/2020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469853-8AF7-4267-9C16-DC9EC7CD1B5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4AF1E6B-2407-4EE2-8B61-FBB43897242F}" type="datetimeFigureOut">
              <a:rPr lang="fr-FR" smtClean="0"/>
              <a:pPr/>
              <a:t>09/05/2020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469853-8AF7-4267-9C16-DC9EC7CD1B5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4AF1E6B-2407-4EE2-8B61-FBB43897242F}" type="datetimeFigureOut">
              <a:rPr lang="fr-FR" smtClean="0"/>
              <a:pPr/>
              <a:t>09/05/2020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C469853-8AF7-4267-9C16-DC9EC7CD1B5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4AF1E6B-2407-4EE2-8B61-FBB43897242F}" type="datetimeFigureOut">
              <a:rPr lang="fr-FR" smtClean="0"/>
              <a:pPr/>
              <a:t>09/05/2020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C469853-8AF7-4267-9C16-DC9EC7CD1B5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4AF1E6B-2407-4EE2-8B61-FBB43897242F}" type="datetimeFigureOut">
              <a:rPr lang="fr-FR" smtClean="0"/>
              <a:pPr/>
              <a:t>09/05/2020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C469853-8AF7-4267-9C16-DC9EC7CD1B5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4AF1E6B-2407-4EE2-8B61-FBB43897242F}" type="datetimeFigureOut">
              <a:rPr lang="fr-FR" smtClean="0"/>
              <a:pPr/>
              <a:t>09/05/2020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469853-8AF7-4267-9C16-DC9EC7CD1B5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4AF1E6B-2407-4EE2-8B61-FBB43897242F}" type="datetimeFigureOut">
              <a:rPr lang="fr-FR" smtClean="0"/>
              <a:pPr/>
              <a:t>09/05/2020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469853-8AF7-4267-9C16-DC9EC7CD1B5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AF1E6B-2407-4EE2-8B61-FBB43897242F}" type="datetimeFigureOut">
              <a:rPr lang="fr-FR" smtClean="0"/>
              <a:pPr/>
              <a:t>09/05/2020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69853-8AF7-4267-9C16-DC9EC7CD1B5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5720" y="285728"/>
            <a:ext cx="8343904" cy="1214446"/>
          </a:xfrm>
        </p:spPr>
        <p:txBody>
          <a:bodyPr>
            <a:normAutofit fontScale="90000"/>
          </a:bodyPr>
          <a:lstStyle/>
          <a:p>
            <a:r>
              <a:rPr lang="fr-FR" sz="1300" b="1" dirty="0" smtClean="0">
                <a:latin typeface="Times New Roman" pitchFamily="18" charset="0"/>
                <a:cs typeface="Times New Roman" pitchFamily="18" charset="0"/>
              </a:rPr>
              <a:t>REPUBLIQUE ALGERIENNE DEMOCRATIQUE ET POPULAIRE</a:t>
            </a:r>
            <a:br>
              <a:rPr lang="fr-FR" sz="1300" b="1" dirty="0" smtClean="0">
                <a:latin typeface="Times New Roman" pitchFamily="18" charset="0"/>
                <a:cs typeface="Times New Roman" pitchFamily="18" charset="0"/>
              </a:rPr>
            </a:br>
            <a:r>
              <a:rPr lang="fr-FR" sz="1300" b="1" dirty="0" smtClean="0">
                <a:latin typeface="Times New Roman" pitchFamily="18" charset="0"/>
                <a:cs typeface="Times New Roman" pitchFamily="18" charset="0"/>
              </a:rPr>
              <a:t>MINISTERE DE L’ENSEIGNEMENT SUPERIEUR ET DE LA RECHERCHE SCIENTIFIQUE</a:t>
            </a:r>
            <a:br>
              <a:rPr lang="fr-FR" sz="1300" b="1" dirty="0" smtClean="0">
                <a:latin typeface="Times New Roman" pitchFamily="18" charset="0"/>
                <a:cs typeface="Times New Roman" pitchFamily="18" charset="0"/>
              </a:rPr>
            </a:br>
            <a:r>
              <a:rPr lang="fr-FR" sz="1300" b="1" dirty="0" smtClean="0">
                <a:latin typeface="Times New Roman" pitchFamily="18" charset="0"/>
                <a:cs typeface="Times New Roman" pitchFamily="18" charset="0"/>
              </a:rPr>
              <a:t>UNIVERSITE ABOU BEKR BELKAID TLEMCEN</a:t>
            </a:r>
            <a:br>
              <a:rPr lang="fr-FR" sz="1300" b="1" dirty="0" smtClean="0">
                <a:latin typeface="Times New Roman" pitchFamily="18" charset="0"/>
                <a:cs typeface="Times New Roman" pitchFamily="18" charset="0"/>
              </a:rPr>
            </a:br>
            <a:r>
              <a:rPr lang="fr-FR" sz="1300" b="1" dirty="0" smtClean="0">
                <a:latin typeface="Times New Roman" pitchFamily="18" charset="0"/>
                <a:cs typeface="Times New Roman" pitchFamily="18" charset="0"/>
              </a:rPr>
              <a:t>FACULTE DES SCIENCES DE LA NATURE ET DE LA VIE, DES SCIENCES DE LA TERRE ET DE L’UNIVERS</a:t>
            </a:r>
            <a:r>
              <a:rPr lang="fr-FR" sz="2000" dirty="0" smtClean="0">
                <a:latin typeface="Times New Roman" pitchFamily="18" charset="0"/>
                <a:cs typeface="Times New Roman" pitchFamily="18" charset="0"/>
              </a:rPr>
              <a:t/>
            </a:r>
            <a:br>
              <a:rPr lang="fr-FR" sz="2000" dirty="0" smtClean="0">
                <a:latin typeface="Times New Roman" pitchFamily="18" charset="0"/>
                <a:cs typeface="Times New Roman" pitchFamily="18" charset="0"/>
              </a:rPr>
            </a:br>
            <a:endParaRPr lang="fr-FR" sz="2000" dirty="0">
              <a:latin typeface="Times New Roman" pitchFamily="18" charset="0"/>
              <a:cs typeface="Times New Roman" pitchFamily="18" charset="0"/>
            </a:endParaRPr>
          </a:p>
        </p:txBody>
      </p:sp>
      <p:sp>
        <p:nvSpPr>
          <p:cNvPr id="3" name="Sous-titre 2"/>
          <p:cNvSpPr>
            <a:spLocks noGrp="1"/>
          </p:cNvSpPr>
          <p:nvPr>
            <p:ph type="subTitle" idx="1"/>
          </p:nvPr>
        </p:nvSpPr>
        <p:spPr bwMode="auto">
          <a:xfrm>
            <a:off x="1357290" y="1571612"/>
            <a:ext cx="6400800" cy="500066"/>
          </a:xfrm>
          <a:ln>
            <a:solidFill>
              <a:schemeClr val="tx1"/>
            </a:solidFill>
          </a:ln>
          <a:scene3d>
            <a:camera prst="orthographicFront"/>
            <a:lightRig rig="threePt" dir="t"/>
          </a:scene3d>
          <a:sp3d>
            <a:bevelB w="139700" h="139700" prst="divot"/>
          </a:sp3d>
        </p:spPr>
        <p:txBody>
          <a:bodyPr>
            <a:normAutofit/>
          </a:bodyPr>
          <a:lstStyle/>
          <a:p>
            <a:r>
              <a:rPr lang="fr-FR" sz="2000" b="1" smtClean="0">
                <a:latin typeface="Times New Roman" pitchFamily="18" charset="0"/>
                <a:cs typeface="Times New Roman" pitchFamily="18" charset="0"/>
              </a:rPr>
              <a:t>FILIÈRE DES SCIENCES AGRONOMIQUES</a:t>
            </a:r>
            <a:endParaRPr lang="fr-FR" sz="2000" b="1" dirty="0">
              <a:latin typeface="Times New Roman" pitchFamily="18" charset="0"/>
              <a:cs typeface="Times New Roman" pitchFamily="18" charset="0"/>
            </a:endParaRPr>
          </a:p>
        </p:txBody>
      </p:sp>
      <p:sp>
        <p:nvSpPr>
          <p:cNvPr id="6" name="Rectangle 5"/>
          <p:cNvSpPr/>
          <p:nvPr/>
        </p:nvSpPr>
        <p:spPr>
          <a:xfrm>
            <a:off x="2643174" y="2643182"/>
            <a:ext cx="3643908" cy="646331"/>
          </a:xfrm>
          <a:prstGeom prst="rect">
            <a:avLst/>
          </a:prstGeom>
        </p:spPr>
        <p:txBody>
          <a:bodyPr wrap="square">
            <a:spAutoFit/>
          </a:bodyPr>
          <a:lstStyle/>
          <a:p>
            <a:pPr algn="ctr"/>
            <a:r>
              <a:rPr lang="fr-FR" b="1" dirty="0" smtClean="0">
                <a:latin typeface="Times New Roman" pitchFamily="18" charset="0"/>
                <a:cs typeface="Times New Roman" pitchFamily="18" charset="0"/>
              </a:rPr>
              <a:t>L 2</a:t>
            </a:r>
          </a:p>
          <a:p>
            <a:pPr algn="ctr"/>
            <a:r>
              <a:rPr lang="fr-FR" b="1" dirty="0" smtClean="0">
                <a:latin typeface="Times New Roman" pitchFamily="18" charset="0"/>
                <a:cs typeface="Times New Roman" pitchFamily="18" charset="0"/>
              </a:rPr>
              <a:t>  SCIENCES AGRONOMIQUES</a:t>
            </a:r>
            <a:endParaRPr lang="fr-FR" b="1" dirty="0">
              <a:latin typeface="Times New Roman" pitchFamily="18" charset="0"/>
              <a:cs typeface="Times New Roman" pitchFamily="18" charset="0"/>
            </a:endParaRPr>
          </a:p>
        </p:txBody>
      </p:sp>
      <p:sp>
        <p:nvSpPr>
          <p:cNvPr id="7" name="Rectangle 6"/>
          <p:cNvSpPr/>
          <p:nvPr/>
        </p:nvSpPr>
        <p:spPr>
          <a:xfrm>
            <a:off x="2571736" y="3786190"/>
            <a:ext cx="3714776" cy="923330"/>
          </a:xfrm>
          <a:prstGeom prst="rect">
            <a:avLst/>
          </a:prstGeom>
        </p:spPr>
        <p:txBody>
          <a:bodyPr wrap="square">
            <a:spAutoFit/>
          </a:bodyPr>
          <a:lstStyle/>
          <a:p>
            <a:pPr algn="ctr"/>
            <a:r>
              <a:rPr lang="fr-FR" b="1" dirty="0" smtClean="0">
                <a:latin typeface="Times New Roman" pitchFamily="18" charset="0"/>
                <a:cs typeface="Times New Roman" pitchFamily="18" charset="0"/>
              </a:rPr>
              <a:t>L 3</a:t>
            </a:r>
          </a:p>
          <a:p>
            <a:pPr algn="ctr"/>
            <a:r>
              <a:rPr lang="fr-FR" b="1" dirty="0" smtClean="0">
                <a:latin typeface="Times New Roman" pitchFamily="18" charset="0"/>
                <a:cs typeface="Times New Roman" pitchFamily="18" charset="0"/>
              </a:rPr>
              <a:t> PRODUCTION DES VEGETAUX </a:t>
            </a:r>
          </a:p>
          <a:p>
            <a:pPr algn="ctr"/>
            <a:r>
              <a:rPr lang="fr-FR" b="1" dirty="0" smtClean="0">
                <a:latin typeface="Times New Roman" pitchFamily="18" charset="0"/>
                <a:cs typeface="Times New Roman" pitchFamily="18" charset="0"/>
              </a:rPr>
              <a:t>Type A</a:t>
            </a:r>
            <a:endParaRPr lang="fr-FR" b="1" dirty="0">
              <a:latin typeface="Times New Roman" pitchFamily="18" charset="0"/>
              <a:cs typeface="Times New Roman" pitchFamily="18" charset="0"/>
            </a:endParaRPr>
          </a:p>
        </p:txBody>
      </p:sp>
      <p:sp>
        <p:nvSpPr>
          <p:cNvPr id="9" name="Rectangle 8"/>
          <p:cNvSpPr/>
          <p:nvPr/>
        </p:nvSpPr>
        <p:spPr>
          <a:xfrm>
            <a:off x="214282" y="5357826"/>
            <a:ext cx="3643338" cy="923330"/>
          </a:xfrm>
          <a:prstGeom prst="rect">
            <a:avLst/>
          </a:prstGeom>
        </p:spPr>
        <p:txBody>
          <a:bodyPr wrap="square">
            <a:spAutoFit/>
          </a:bodyPr>
          <a:lstStyle/>
          <a:p>
            <a:pPr algn="ctr"/>
            <a:r>
              <a:rPr lang="fr-FR" b="1" dirty="0" smtClean="0">
                <a:latin typeface="Times New Roman" pitchFamily="18" charset="0"/>
                <a:cs typeface="Times New Roman" pitchFamily="18" charset="0"/>
              </a:rPr>
              <a:t>MASTER </a:t>
            </a:r>
          </a:p>
          <a:p>
            <a:pPr algn="ctr"/>
            <a:r>
              <a:rPr lang="fr-FR" b="1" dirty="0" smtClean="0">
                <a:latin typeface="Times New Roman" pitchFamily="18" charset="0"/>
                <a:cs typeface="Times New Roman" pitchFamily="18" charset="0"/>
              </a:rPr>
              <a:t>PRODUCTION </a:t>
            </a:r>
            <a:r>
              <a:rPr lang="fr-FR" b="1" dirty="0" smtClean="0">
                <a:latin typeface="Times New Roman" pitchFamily="18" charset="0"/>
                <a:cs typeface="Times New Roman" pitchFamily="18" charset="0"/>
              </a:rPr>
              <a:t>VÉGÉTALE</a:t>
            </a:r>
            <a:endParaRPr lang="fr-FR" b="1" dirty="0" smtClean="0">
              <a:latin typeface="Times New Roman" pitchFamily="18" charset="0"/>
              <a:cs typeface="Times New Roman" pitchFamily="18" charset="0"/>
            </a:endParaRPr>
          </a:p>
          <a:p>
            <a:pPr algn="ctr"/>
            <a:r>
              <a:rPr lang="fr-FR" b="1" dirty="0" smtClean="0">
                <a:latin typeface="Times New Roman" pitchFamily="18" charset="0"/>
                <a:cs typeface="Times New Roman" pitchFamily="18" charset="0"/>
              </a:rPr>
              <a:t> Type A</a:t>
            </a:r>
            <a:endParaRPr lang="fr-FR" b="1" dirty="0">
              <a:latin typeface="Times New Roman" pitchFamily="18" charset="0"/>
              <a:cs typeface="Times New Roman" pitchFamily="18" charset="0"/>
            </a:endParaRPr>
          </a:p>
        </p:txBody>
      </p:sp>
      <p:sp>
        <p:nvSpPr>
          <p:cNvPr id="10" name="Rectangle 9"/>
          <p:cNvSpPr/>
          <p:nvPr/>
        </p:nvSpPr>
        <p:spPr>
          <a:xfrm>
            <a:off x="4714876" y="5357826"/>
            <a:ext cx="4286280" cy="923330"/>
          </a:xfrm>
          <a:prstGeom prst="rect">
            <a:avLst/>
          </a:prstGeom>
        </p:spPr>
        <p:txBody>
          <a:bodyPr wrap="square">
            <a:spAutoFit/>
          </a:bodyPr>
          <a:lstStyle/>
          <a:p>
            <a:pPr algn="ctr"/>
            <a:r>
              <a:rPr lang="fr-FR" b="1" dirty="0" smtClean="0">
                <a:latin typeface="Times New Roman" pitchFamily="18" charset="0"/>
                <a:cs typeface="Times New Roman" pitchFamily="18" charset="0"/>
              </a:rPr>
              <a:t>MASTER</a:t>
            </a:r>
          </a:p>
          <a:p>
            <a:pPr algn="ctr"/>
            <a:r>
              <a:rPr lang="fr-FR" b="1" dirty="0" smtClean="0">
                <a:latin typeface="Times New Roman" pitchFamily="18" charset="0"/>
                <a:cs typeface="Times New Roman" pitchFamily="18" charset="0"/>
              </a:rPr>
              <a:t>PROTECTION </a:t>
            </a:r>
            <a:r>
              <a:rPr lang="fr-FR" b="1" dirty="0" smtClean="0">
                <a:latin typeface="Times New Roman" pitchFamily="18" charset="0"/>
                <a:cs typeface="Times New Roman" pitchFamily="18" charset="0"/>
              </a:rPr>
              <a:t>DES VÉGÉTAUX </a:t>
            </a:r>
            <a:endParaRPr lang="fr-FR" b="1" dirty="0" smtClean="0">
              <a:latin typeface="Times New Roman" pitchFamily="18" charset="0"/>
              <a:cs typeface="Times New Roman" pitchFamily="18" charset="0"/>
            </a:endParaRPr>
          </a:p>
          <a:p>
            <a:pPr algn="ctr"/>
            <a:r>
              <a:rPr lang="fr-FR" b="1" dirty="0" smtClean="0">
                <a:latin typeface="Times New Roman" pitchFamily="18" charset="0"/>
                <a:cs typeface="Times New Roman" pitchFamily="18" charset="0"/>
              </a:rPr>
              <a:t>Type P</a:t>
            </a:r>
            <a:endParaRPr lang="fr-FR" b="1" dirty="0">
              <a:latin typeface="Times New Roman" pitchFamily="18" charset="0"/>
              <a:cs typeface="Times New Roman" pitchFamily="18" charset="0"/>
            </a:endParaRPr>
          </a:p>
        </p:txBody>
      </p:sp>
      <p:sp>
        <p:nvSpPr>
          <p:cNvPr id="17" name="Flèche vers le bas 16"/>
          <p:cNvSpPr/>
          <p:nvPr/>
        </p:nvSpPr>
        <p:spPr>
          <a:xfrm>
            <a:off x="4286248" y="3357562"/>
            <a:ext cx="28575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vers le bas 18"/>
          <p:cNvSpPr/>
          <p:nvPr/>
        </p:nvSpPr>
        <p:spPr>
          <a:xfrm rot="18166678">
            <a:off x="5400102" y="4460042"/>
            <a:ext cx="341756" cy="12276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vers le bas 19"/>
          <p:cNvSpPr/>
          <p:nvPr/>
        </p:nvSpPr>
        <p:spPr>
          <a:xfrm rot="3035808">
            <a:off x="3117907" y="4520791"/>
            <a:ext cx="341756" cy="1181653"/>
          </a:xfrm>
          <a:prstGeom prst="downArrow">
            <a:avLst>
              <a:gd name="adj1" fmla="val 4954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42852"/>
            <a:ext cx="8229600" cy="1785950"/>
          </a:xfrm>
        </p:spPr>
        <p:txBody>
          <a:bodyPr>
            <a:normAutofit fontScale="90000"/>
          </a:bodyPr>
          <a:lstStyle/>
          <a:p>
            <a:r>
              <a:rPr lang="fr-FR" sz="2700" b="1" dirty="0" smtClean="0">
                <a:latin typeface="Times New Roman" pitchFamily="18" charset="0"/>
                <a:cs typeface="Times New Roman" pitchFamily="18" charset="0"/>
              </a:rPr>
              <a:t>L’importance de l’agriculture aujourd’hui</a:t>
            </a:r>
            <a:br>
              <a:rPr lang="fr-FR" sz="2700" b="1" dirty="0" smtClean="0">
                <a:latin typeface="Times New Roman" pitchFamily="18" charset="0"/>
                <a:cs typeface="Times New Roman" pitchFamily="18" charset="0"/>
              </a:rPr>
            </a:br>
            <a:r>
              <a:rPr lang="fr-FR" dirty="0" smtClean="0"/>
              <a:t/>
            </a:r>
            <a:br>
              <a:rPr lang="fr-FR" dirty="0" smtClean="0"/>
            </a:br>
            <a:r>
              <a:rPr lang="fr-FR" sz="2400" b="1" dirty="0" smtClean="0">
                <a:latin typeface="Times New Roman" pitchFamily="18" charset="0"/>
                <a:cs typeface="Times New Roman" pitchFamily="18" charset="0"/>
              </a:rPr>
              <a:t>L’agriculture est-elle toujours aussi importante?</a:t>
            </a:r>
            <a:r>
              <a:rPr lang="fr-FR" dirty="0" smtClean="0"/>
              <a:t/>
            </a:r>
            <a:br>
              <a:rPr lang="fr-FR" dirty="0" smtClean="0"/>
            </a:br>
            <a:endParaRPr lang="fr-FR" dirty="0"/>
          </a:p>
        </p:txBody>
      </p:sp>
      <p:sp>
        <p:nvSpPr>
          <p:cNvPr id="3" name="Espace réservé du contenu 2"/>
          <p:cNvSpPr>
            <a:spLocks noGrp="1"/>
          </p:cNvSpPr>
          <p:nvPr>
            <p:ph idx="1"/>
          </p:nvPr>
        </p:nvSpPr>
        <p:spPr>
          <a:xfrm>
            <a:off x="500034" y="2428868"/>
            <a:ext cx="8229600" cy="5383219"/>
          </a:xfrm>
        </p:spPr>
        <p:txBody>
          <a:bodyPr/>
          <a:lstStyle/>
          <a:p>
            <a:pPr>
              <a:buNone/>
            </a:pPr>
            <a:r>
              <a:rPr lang="fr-FR" dirty="0" smtClean="0"/>
              <a:t>      </a:t>
            </a:r>
            <a:r>
              <a:rPr lang="fr-FR" sz="2200" dirty="0" smtClean="0">
                <a:latin typeface="Times New Roman" pitchFamily="18" charset="0"/>
                <a:cs typeface="Times New Roman" pitchFamily="18" charset="0"/>
              </a:rPr>
              <a:t>Les statistiques de </a:t>
            </a:r>
            <a:r>
              <a:rPr lang="fr-FR" sz="2200" smtClean="0">
                <a:latin typeface="Times New Roman" pitchFamily="18" charset="0"/>
                <a:cs typeface="Times New Roman" pitchFamily="18" charset="0"/>
              </a:rPr>
              <a:t>la FAO (1996) </a:t>
            </a:r>
            <a:r>
              <a:rPr lang="fr-FR" sz="2200" dirty="0" smtClean="0">
                <a:latin typeface="Times New Roman" pitchFamily="18" charset="0"/>
                <a:cs typeface="Times New Roman" pitchFamily="18" charset="0"/>
              </a:rPr>
              <a:t>montrent qu’au début du nouveau millénaire, </a:t>
            </a:r>
            <a:r>
              <a:rPr lang="fr-FR" sz="2200" dirty="0" smtClean="0">
                <a:solidFill>
                  <a:srgbClr val="FF0000"/>
                </a:solidFill>
                <a:latin typeface="Times New Roman" pitchFamily="18" charset="0"/>
                <a:cs typeface="Times New Roman" pitchFamily="18" charset="0"/>
              </a:rPr>
              <a:t>l’agriculture</a:t>
            </a:r>
            <a:r>
              <a:rPr lang="fr-FR" sz="2200" dirty="0" smtClean="0">
                <a:latin typeface="Times New Roman" pitchFamily="18" charset="0"/>
                <a:cs typeface="Times New Roman" pitchFamily="18" charset="0"/>
              </a:rPr>
              <a:t>, la chasse, la pêche et </a:t>
            </a:r>
            <a:r>
              <a:rPr lang="fr-FR" sz="2200" dirty="0" smtClean="0">
                <a:solidFill>
                  <a:srgbClr val="FF0000"/>
                </a:solidFill>
                <a:latin typeface="Times New Roman" pitchFamily="18" charset="0"/>
                <a:cs typeface="Times New Roman" pitchFamily="18" charset="0"/>
              </a:rPr>
              <a:t>la foresterie</a:t>
            </a:r>
          </a:p>
          <a:p>
            <a:pPr>
              <a:buNone/>
            </a:pPr>
            <a:r>
              <a:rPr lang="fr-FR" sz="2200" dirty="0" smtClean="0">
                <a:solidFill>
                  <a:srgbClr val="FF0000"/>
                </a:solidFill>
                <a:latin typeface="Times New Roman" pitchFamily="18" charset="0"/>
                <a:cs typeface="Times New Roman" pitchFamily="18" charset="0"/>
              </a:rPr>
              <a:t> </a:t>
            </a:r>
            <a:r>
              <a:rPr lang="fr-FR" sz="2200" dirty="0" smtClean="0">
                <a:latin typeface="Times New Roman" pitchFamily="18" charset="0"/>
                <a:cs typeface="Times New Roman" pitchFamily="18" charset="0"/>
              </a:rPr>
              <a:t>assuraient la subsistance</a:t>
            </a:r>
            <a:r>
              <a:rPr lang="fr-FR" sz="2200" dirty="0" smtClean="0">
                <a:solidFill>
                  <a:srgbClr val="FF0000"/>
                </a:solidFill>
                <a:latin typeface="Times New Roman" pitchFamily="18" charset="0"/>
                <a:cs typeface="Times New Roman" pitchFamily="18" charset="0"/>
              </a:rPr>
              <a:t> </a:t>
            </a:r>
            <a:r>
              <a:rPr lang="fr-FR" sz="2200" dirty="0" smtClean="0">
                <a:latin typeface="Times New Roman" pitchFamily="18" charset="0"/>
                <a:cs typeface="Times New Roman" pitchFamily="18" charset="0"/>
              </a:rPr>
              <a:t>et la survie </a:t>
            </a:r>
            <a:r>
              <a:rPr lang="fr-FR" sz="2200" dirty="0" smtClean="0">
                <a:solidFill>
                  <a:srgbClr val="FF0000"/>
                </a:solidFill>
                <a:latin typeface="Times New Roman" pitchFamily="18" charset="0"/>
                <a:cs typeface="Times New Roman" pitchFamily="18" charset="0"/>
              </a:rPr>
              <a:t>de 2,57 milliards de personnes </a:t>
            </a:r>
          </a:p>
          <a:p>
            <a:pPr algn="ctr">
              <a:buNone/>
            </a:pPr>
            <a:r>
              <a:rPr lang="fr-FR" sz="2200" dirty="0" smtClean="0">
                <a:latin typeface="Times New Roman" pitchFamily="18" charset="0"/>
                <a:cs typeface="Times New Roman" pitchFamily="18" charset="0"/>
              </a:rPr>
              <a:t>(en comptant les personnes actives du secteur et les membres de leur famille sans emploi). </a:t>
            </a:r>
          </a:p>
          <a:p>
            <a:pPr algn="ctr">
              <a:buNone/>
            </a:pPr>
            <a:endParaRPr lang="fr-FR" sz="2200" dirty="0" smtClean="0">
              <a:latin typeface="Times New Roman" pitchFamily="18" charset="0"/>
              <a:cs typeface="Times New Roman" pitchFamily="18" charset="0"/>
            </a:endParaRPr>
          </a:p>
          <a:p>
            <a:pPr algn="ctr">
              <a:buNone/>
            </a:pPr>
            <a:r>
              <a:rPr lang="fr-FR" sz="2200" b="1" dirty="0" smtClean="0">
                <a:latin typeface="Times New Roman" pitchFamily="18" charset="0"/>
                <a:cs typeface="Times New Roman" pitchFamily="18" charset="0"/>
              </a:rPr>
              <a:t> Ce chiffre représente 42 pour cent de l’humanité</a:t>
            </a:r>
            <a:r>
              <a:rPr lang="fr-FR" sz="2200" dirty="0" smtClean="0">
                <a:latin typeface="Times New Roman" pitchFamily="18" charset="0"/>
                <a:cs typeface="Times New Roman" pitchFamily="18" charset="0"/>
              </a:rPr>
              <a:t>.</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357166"/>
            <a:ext cx="9144000"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L’agriculture est encore le moteur des économies de la plupart des pays</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en développement et dans les pays industrialisés, les exportations agricoles </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ont atteint 290 milliards de dollars en 2001. </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Dans l’histoire de l’humanité, rares sont les pays ayant connu </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une croissance économique rapide et vaincu la pauvreté sans que ces progrès aient été précédés ou accompagnés </a:t>
            </a:r>
            <a:r>
              <a:rPr kumimoji="0" lang="fr-FR" sz="2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du développement de l’agriculture</a:t>
            </a: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6" name="Rectangle 2"/>
          <p:cNvSpPr>
            <a:spLocks noChangeArrowheads="1"/>
          </p:cNvSpPr>
          <p:nvPr/>
        </p:nvSpPr>
        <p:spPr bwMode="auto">
          <a:xfrm>
            <a:off x="214282" y="2928934"/>
            <a:ext cx="8286776"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fr-FR" sz="22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Les statistiques commerciales traitent l’agriculture comme une</a:t>
            </a:r>
            <a:r>
              <a:rPr kumimoji="0" lang="fr-FR" sz="22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activité économique parmi d’autres. </a:t>
            </a:r>
            <a:r>
              <a:rPr kumimoji="0" lang="fr-FR" sz="2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Or, l’agriculture </a:t>
            </a: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en tant que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 typeface="Wingdings" pitchFamily="2" charset="2"/>
              <a:buChar char="Ø"/>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mode de vie</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 typeface="Wingdings" pitchFamily="2" charset="2"/>
              <a:buChar char="Ø"/>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patrimoine</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 typeface="Wingdings" pitchFamily="2" charset="2"/>
              <a:buChar char="Ø"/>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identité culturelle</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 typeface="Wingdings" pitchFamily="2" charset="2"/>
              <a:buChar char="Ø"/>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pacte antique avec la nature.</a:t>
            </a:r>
          </a:p>
          <a:p>
            <a:pPr marL="0" marR="0" lvl="0" indent="0" defTabSz="914400" rtl="0" eaLnBrk="0" fontAlgn="base" latinLnBrk="0" hangingPunct="0">
              <a:lnSpc>
                <a:spcPct val="100000"/>
              </a:lnSpc>
              <a:spcBef>
                <a:spcPct val="0"/>
              </a:spcBef>
              <a:spcAft>
                <a:spcPct val="0"/>
              </a:spcAft>
              <a:buClrTx/>
              <a:buSzTx/>
              <a:buFont typeface="Wingdings" pitchFamily="2" charset="2"/>
              <a:buChar char="Ø"/>
              <a:tabLst/>
            </a:pPr>
            <a:endParaRPr lang="fr-FR" sz="2200" dirty="0" smtClean="0">
              <a:solidFill>
                <a:srgbClr val="000000"/>
              </a:solidFill>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 typeface="Wingdings" pitchFamily="2" charset="2"/>
              <a:buChar char="Ø"/>
              <a:tabLst/>
            </a:pP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2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Cette agriculture là n’a pas de prix</a:t>
            </a: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85720" y="714356"/>
            <a:ext cx="8643998"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fr-FR" sz="22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En outre ces statistiques ne comptabilisent pas la contribution </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de l’agriculture à :</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v"/>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la survie de l’habitat et du paysage</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v"/>
              <a:tabLst/>
            </a:pPr>
            <a:r>
              <a:rPr lang="fr-FR" sz="2200" dirty="0" smtClean="0">
                <a:solidFill>
                  <a:srgbClr val="000000"/>
                </a:solidFill>
                <a:latin typeface="Times New Roman" pitchFamily="18" charset="0"/>
                <a:ea typeface="Times New Roman" pitchFamily="18" charset="0"/>
                <a:cs typeface="Times New Roman" pitchFamily="18" charset="0"/>
              </a:rPr>
              <a:t>    </a:t>
            </a: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la conservation des sols</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v"/>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la gestion des bassins versants</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v"/>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le piégeage du carbone</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v"/>
              <a:tabLst/>
            </a:pPr>
            <a:r>
              <a:rPr lang="fr-FR" sz="2200" b="1" dirty="0" smtClean="0">
                <a:solidFill>
                  <a:srgbClr val="FF0000"/>
                </a:solidFill>
                <a:latin typeface="Times New Roman" pitchFamily="18" charset="0"/>
                <a:ea typeface="Times New Roman" pitchFamily="18" charset="0"/>
                <a:cs typeface="Times New Roman" pitchFamily="18" charset="0"/>
              </a:rPr>
              <a:t>    et surtout la conservation de la biodiversité</a:t>
            </a:r>
            <a:r>
              <a:rPr lang="fr-FR" sz="2200" dirty="0" smtClean="0">
                <a:solidFill>
                  <a:srgbClr val="000000"/>
                </a:solidFill>
                <a:latin typeface="Times New Roman" pitchFamily="18" charset="0"/>
                <a:ea typeface="Times New Roman" pitchFamily="18" charset="0"/>
                <a:cs typeface="Times New Roman" pitchFamily="18" charset="0"/>
              </a:rPr>
              <a:t>.</a:t>
            </a:r>
          </a:p>
          <a:p>
            <a:pPr marL="0" marR="0" lvl="0" indent="0" algn="justLow" defTabSz="914400" rtl="0" eaLnBrk="0" fontAlgn="base" latinLnBrk="0" hangingPunct="0">
              <a:lnSpc>
                <a:spcPct val="100000"/>
              </a:lnSpc>
              <a:spcBef>
                <a:spcPct val="0"/>
              </a:spcBef>
              <a:spcAft>
                <a:spcPct val="0"/>
              </a:spcAft>
              <a:buClrTx/>
              <a:buSzTx/>
              <a:tabLst/>
            </a:pPr>
            <a:r>
              <a:rPr lang="fr-FR" sz="2200" dirty="0" smtClean="0">
                <a:solidFill>
                  <a:srgbClr val="000000"/>
                </a:solidFill>
                <a:latin typeface="Times New Roman" pitchFamily="18" charset="0"/>
                <a:ea typeface="Times New Roman" pitchFamily="18" charset="0"/>
                <a:cs typeface="Times New Roman" pitchFamily="18" charset="0"/>
              </a:rPr>
              <a:t> </a:t>
            </a:r>
            <a:endParaRPr lang="fr-FR" sz="2200" dirty="0" smtClean="0">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Tout récemment</a:t>
            </a:r>
            <a:r>
              <a:rPr kumimoji="0" lang="fr-FR" sz="2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l’agritourisme </a:t>
            </a: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 pris de l’ampleur et témoigne d’une prise de conscience par les populations</a:t>
            </a:r>
            <a:r>
              <a:rPr kumimoji="0" lang="fr-FR" sz="22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humaines</a:t>
            </a: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de l’importance de leur </a:t>
            </a:r>
            <a:r>
              <a:rPr kumimoji="0" lang="fr-FR" sz="2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patrimoine agricole</a:t>
            </a: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Il leur permet ainsi de s’informer sur </a:t>
            </a:r>
            <a:r>
              <a:rPr kumimoji="0" lang="fr-FR" sz="2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l’origine</a:t>
            </a: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et </a:t>
            </a:r>
            <a:r>
              <a:rPr kumimoji="0" lang="fr-FR" sz="2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les procédés de culture </a:t>
            </a: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des produits qu’ils consomment.  </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204</Words>
  <Application>Microsoft Office PowerPoint</Application>
  <PresentationFormat>Affichage à l'écran (4:3)</PresentationFormat>
  <Paragraphs>46</Paragraphs>
  <Slides>4</Slides>
  <Notes>1</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REPUBLIQUE ALGERIENNE DEMOCRATIQUE ET POPULAIRE MINISTERE DE L’ENSEIGNEMENT SUPERIEUR ET DE LA RECHERCHE SCIENTIFIQUE UNIVERSITE ABOU BEKR BELKAID TLEMCEN FACULTE DES SCIENCES DE LA NATURE ET DE LA VIE, DES SCIENCES DE LA TERRE ET DE L’UNIVERS </vt:lpstr>
      <vt:lpstr>L’importance de l’agriculture aujourd’hui  L’agriculture est-elle toujours aussi importante? </vt:lpstr>
      <vt:lpstr>Diapositive 3</vt:lpstr>
      <vt:lpstr>Diapositive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REPUBLIQUE ALGERIENNE DEMOCRATIQUE ET POPULAIRE MINISTERE DE L’ENSEIGNEMENT SUPERIEUR ET DE LA RECHERCHE SCIENTIFIQUE UNIVERSITE ABOU BEKR BELKAID TLEMCEN FACULTE DES SCIENCES DE LA NATURE ET DE LA VIE</dc:title>
  <dc:creator>Home</dc:creator>
  <cp:lastModifiedBy>BELYAGOUBI Larbi</cp:lastModifiedBy>
  <cp:revision>21</cp:revision>
  <dcterms:created xsi:type="dcterms:W3CDTF">2019-03-24T11:31:13Z</dcterms:created>
  <dcterms:modified xsi:type="dcterms:W3CDTF">2020-05-09T14:54:16Z</dcterms:modified>
</cp:coreProperties>
</file>