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404050" cy="360045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851025" indent="-13938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3702050" indent="-27876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5554663" indent="-41830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7405688" indent="-5576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FFA1"/>
  </p:clrMru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588" autoAdjust="0"/>
    <p:restoredTop sz="91398" autoAdjust="0"/>
  </p:normalViewPr>
  <p:slideViewPr>
    <p:cSldViewPr>
      <p:cViewPr>
        <p:scale>
          <a:sx n="48" d="100"/>
          <a:sy n="48" d="100"/>
        </p:scale>
        <p:origin x="174" y="2676"/>
      </p:cViewPr>
      <p:guideLst>
        <p:guide orient="horz" pos="11340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6C67D2-91A0-48A7-A003-077535D1ADC0}" type="datetimeFigureOut">
              <a:rPr lang="fr-FR"/>
              <a:pPr>
                <a:defRPr/>
              </a:pPr>
              <a:t>10/05/2020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685800"/>
            <a:ext cx="3086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DB508B5-FBE1-4E1A-A1E5-E477A8F9ED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F7CF9B-C18B-4CD9-B06C-A20EEF169C07}" type="slidenum">
              <a:rPr lang="fr-FR" smtClean="0"/>
              <a:pPr/>
              <a:t>1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30304" y="11184735"/>
            <a:ext cx="27543443" cy="7717631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608" y="20402550"/>
            <a:ext cx="2268283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5A463-7FFA-4FE8-BEB9-D359A6D1C2A6}" type="datetimeFigureOut">
              <a:rPr lang="fr-FR"/>
              <a:pPr>
                <a:defRPr/>
              </a:pPr>
              <a:t>10/05/2020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67E1-304D-4A36-9FA1-E2F0E1DAD8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6D3A7-B933-4679-A066-7BAAE41F9939}" type="datetimeFigureOut">
              <a:rPr lang="fr-FR"/>
              <a:pPr>
                <a:defRPr/>
              </a:pPr>
              <a:t>10/05/2020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12A52-BE45-4580-8A70-5E96506FDC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3492936" y="1441852"/>
            <a:ext cx="7290911" cy="30720506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20203" y="1441852"/>
            <a:ext cx="21332666" cy="3072050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834F-791F-4F65-9BC2-E3E1C71413C3}" type="datetimeFigureOut">
              <a:rPr lang="fr-FR"/>
              <a:pPr>
                <a:defRPr/>
              </a:pPr>
              <a:t>10/05/2020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90B69-0BEB-47D3-AFF9-66BEAEC9BB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BFD5B-93C0-49C6-A5CE-90D2DA722709}" type="datetimeFigureOut">
              <a:rPr lang="fr-FR"/>
              <a:pPr>
                <a:defRPr/>
              </a:pPr>
              <a:t>10/05/2020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02B81-89FD-4F4F-A427-A2B4D5761B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9697" y="23136228"/>
            <a:ext cx="27543443" cy="7150894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59697" y="15260246"/>
            <a:ext cx="27543443" cy="7875982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166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33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49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664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830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73614-F94A-4E5A-BC7E-CCFE934EC299}" type="datetimeFigureOut">
              <a:rPr lang="fr-FR"/>
              <a:pPr>
                <a:defRPr/>
              </a:pPr>
              <a:t>10/05/2020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F0AA9-6311-45AF-B508-0787ABFC3D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20202" y="8401053"/>
            <a:ext cx="14311789" cy="23761306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472059" y="8401053"/>
            <a:ext cx="14311789" cy="23761306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B7BEE-7371-47E7-A6B3-83AB28903A88}" type="datetimeFigureOut">
              <a:rPr lang="fr-FR"/>
              <a:pPr>
                <a:defRPr/>
              </a:pPr>
              <a:t>10/05/2020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51E22-CB48-4DC2-991B-616F3FD62E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0202" y="8059344"/>
            <a:ext cx="14317416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20202" y="11418094"/>
            <a:ext cx="14317416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6460809" y="8059344"/>
            <a:ext cx="14323040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6460809" y="11418094"/>
            <a:ext cx="14323040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65FBC-A7E5-4767-9602-EB33AE6A7B55}" type="datetimeFigureOut">
              <a:rPr lang="fr-FR"/>
              <a:pPr>
                <a:defRPr/>
              </a:pPr>
              <a:t>10/05/2020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E4679-9D22-43EA-A5F0-06F2FDA4D3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822D-C44F-4F4A-9273-07B41E2F182B}" type="datetimeFigureOut">
              <a:rPr lang="fr-FR"/>
              <a:pPr>
                <a:defRPr/>
              </a:pPr>
              <a:t>10/05/2020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F64EE-13E6-4A6C-801C-C42E0EB98B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4923C-5F38-4282-B2A4-429F264C59FD}" type="datetimeFigureOut">
              <a:rPr lang="fr-FR"/>
              <a:pPr>
                <a:defRPr/>
              </a:pPr>
              <a:t>10/05/2020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C21DB-1DBC-4FBB-82F4-3E4DBF66F2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205" y="1433513"/>
            <a:ext cx="10660709" cy="6100763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69083" y="1433516"/>
            <a:ext cx="18114765" cy="30728843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20205" y="7534278"/>
            <a:ext cx="10660709" cy="24628081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49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2152-20D4-4EFC-BF67-76FB1C2C0D8B}" type="datetimeFigureOut">
              <a:rPr lang="fr-FR"/>
              <a:pPr>
                <a:defRPr/>
              </a:pPr>
              <a:t>10/05/2020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4EF25-8949-4147-B0BD-41A2B701DB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1420" y="25203151"/>
            <a:ext cx="19442430" cy="2975375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351420" y="3217069"/>
            <a:ext cx="19442430" cy="21602700"/>
          </a:xfrm>
        </p:spPr>
        <p:txBody>
          <a:bodyPr rtlCol="0">
            <a:normAutofit/>
          </a:bodyPr>
          <a:lstStyle>
            <a:lvl1pPr marL="0" indent="0">
              <a:buNone/>
              <a:defRPr sz="13000"/>
            </a:lvl1pPr>
            <a:lvl2pPr marL="1851660" indent="0">
              <a:buNone/>
              <a:defRPr sz="11300"/>
            </a:lvl2pPr>
            <a:lvl3pPr marL="3703320" indent="0">
              <a:buNone/>
              <a:defRPr sz="9700"/>
            </a:lvl3pPr>
            <a:lvl4pPr marL="5554980" indent="0">
              <a:buNone/>
              <a:defRPr sz="8100"/>
            </a:lvl4pPr>
            <a:lvl5pPr marL="7406640" indent="0">
              <a:buNone/>
              <a:defRPr sz="8100"/>
            </a:lvl5pPr>
            <a:lvl6pPr marL="9258300" indent="0">
              <a:buNone/>
              <a:defRPr sz="8100"/>
            </a:lvl6pPr>
            <a:lvl7pPr marL="11109960" indent="0">
              <a:buNone/>
              <a:defRPr sz="8100"/>
            </a:lvl7pPr>
            <a:lvl8pPr marL="12961620" indent="0">
              <a:buNone/>
              <a:defRPr sz="8100"/>
            </a:lvl8pPr>
            <a:lvl9pPr marL="14813280" indent="0">
              <a:buNone/>
              <a:defRPr sz="81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51420" y="28178524"/>
            <a:ext cx="19442430" cy="4225526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49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3DA16-8AA9-41E8-B8B6-F5B0DBC57906}" type="datetimeFigureOut">
              <a:rPr lang="fr-FR"/>
              <a:pPr>
                <a:defRPr/>
              </a:pPr>
              <a:t>10/05/2020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C6154-6B4A-4B71-8588-91CE7B3993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620838" y="1441450"/>
            <a:ext cx="291623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332" tIns="185166" rIns="370332" bIns="1851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620838" y="8401050"/>
            <a:ext cx="2916237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332" tIns="185166" rIns="370332" bIns="185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20838" y="33370838"/>
            <a:ext cx="7559675" cy="1917700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4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19803F-6BAA-4ABB-BD7D-5395CFB7A806}" type="datetimeFigureOut">
              <a:rPr lang="fr-FR"/>
              <a:pPr>
                <a:defRPr/>
              </a:pPr>
              <a:t>10/05/2020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4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4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1644F4-5FDE-4C8D-A87C-F7B6687B8C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5pPr>
      <a:lvl6pPr marL="1851660" algn="ctr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6pPr>
      <a:lvl7pPr marL="3703320" algn="ctr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7pPr>
      <a:lvl8pPr marL="5554980" algn="ctr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8pPr>
      <a:lvl9pPr marL="7406640" algn="ctr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9pPr>
    </p:titleStyle>
    <p:bodyStyle>
      <a:lvl1pPr marL="1387475" indent="-13874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313" indent="-11572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9150" indent="-925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175" indent="-925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1200" indent="-925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413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79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745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911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3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9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830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99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16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32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620838" y="33370838"/>
            <a:ext cx="7559675" cy="1917700"/>
          </a:xfrm>
        </p:spPr>
        <p:txBody>
          <a:bodyPr/>
          <a:lstStyle/>
          <a:p>
            <a:pPr algn="l">
              <a:defRPr/>
            </a:pPr>
            <a:fld id="{013BD87B-8739-4AB2-A517-F29748AE4766}" type="slidenum">
              <a:rPr lang="fr-FR">
                <a:cs typeface="Arial" pitchFamily="34" charset="0"/>
              </a:rPr>
              <a:pPr algn="l">
                <a:defRPr/>
              </a:pPr>
              <a:t>1</a:t>
            </a:fld>
            <a:endParaRPr lang="fr-FR" dirty="0">
              <a:cs typeface="Arial" pitchFamily="34" charset="0"/>
            </a:endParaRPr>
          </a:p>
        </p:txBody>
      </p:sp>
      <p:sp>
        <p:nvSpPr>
          <p:cNvPr id="16" name="Rectangle 133"/>
          <p:cNvSpPr>
            <a:spLocks noChangeArrowheads="1"/>
          </p:cNvSpPr>
          <p:nvPr/>
        </p:nvSpPr>
        <p:spPr bwMode="auto">
          <a:xfrm>
            <a:off x="0" y="5071972"/>
            <a:ext cx="32404050" cy="43577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70332" tIns="185166" rIns="370332" bIns="185166" anchor="ctr"/>
          <a:lstStyle/>
          <a:p>
            <a:pPr algn="ctr"/>
            <a:r>
              <a:rPr lang="fr-FR" sz="6000" dirty="0" smtClean="0"/>
              <a:t>MASTER ACADEMIQUE</a:t>
            </a:r>
          </a:p>
          <a:p>
            <a:pPr algn="ctr"/>
            <a:r>
              <a:rPr lang="fr-FR" sz="5400" dirty="0" smtClean="0">
                <a:latin typeface="Arial Black" pitchFamily="34" charset="0"/>
              </a:rPr>
              <a:t>MASTER ACADEMIQUE</a:t>
            </a:r>
          </a:p>
          <a:p>
            <a:pPr algn="ctr"/>
            <a:endParaRPr lang="fr-FR" sz="1000" u="sng" dirty="0" smtClean="0"/>
          </a:p>
          <a:p>
            <a:pPr algn="ctr"/>
            <a:r>
              <a:rPr lang="fr-FR" sz="5400" u="sng" dirty="0" smtClean="0"/>
              <a:t>Domaine: S.N.V.</a:t>
            </a:r>
            <a:endParaRPr lang="fr-FR" sz="5400" b="1" dirty="0" smtClean="0"/>
          </a:p>
          <a:p>
            <a:pPr algn="ctr"/>
            <a:r>
              <a:rPr lang="fr-FR" sz="5400" b="1" u="sng" cap="small" dirty="0" smtClean="0">
                <a:latin typeface="Times New Roman" pitchFamily="18" charset="0"/>
                <a:cs typeface="Times New Roman" pitchFamily="18" charset="0"/>
              </a:rPr>
              <a:t>Filière: Ecologie et environnement</a:t>
            </a:r>
            <a:endParaRPr lang="fr-FR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6000" b="1" dirty="0" smtClean="0"/>
              <a:t>Spécialité: ECOLOGIE</a:t>
            </a:r>
            <a:endParaRPr lang="fr-FR" sz="6000" b="1" dirty="0"/>
          </a:p>
          <a:p>
            <a:pPr>
              <a:defRPr/>
            </a:pPr>
            <a:endParaRPr lang="fr-FR" sz="3600" dirty="0"/>
          </a:p>
        </p:txBody>
      </p:sp>
      <p:sp>
        <p:nvSpPr>
          <p:cNvPr id="22" name="ZoneTexte 21"/>
          <p:cNvSpPr txBox="1"/>
          <p:nvPr/>
        </p:nvSpPr>
        <p:spPr>
          <a:xfrm>
            <a:off x="0" y="2785957"/>
            <a:ext cx="32404050" cy="2713050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70332" tIns="185166" rIns="370332" bIns="185166">
            <a:spAutoFit/>
          </a:bodyPr>
          <a:lstStyle/>
          <a:p>
            <a:pPr algn="ctr"/>
            <a:r>
              <a:rPr lang="fr-FR" sz="5400" b="1" dirty="0" smtClean="0"/>
              <a:t>FACULTE DES SCIENCES DE LA NATURE ET DE LA VIE ET DES SCIENCES DE</a:t>
            </a:r>
          </a:p>
          <a:p>
            <a:pPr algn="ctr"/>
            <a:r>
              <a:rPr lang="fr-FR" sz="5400" b="1" dirty="0" smtClean="0"/>
              <a:t> LA TERRE ET DE L’UNIVERS</a:t>
            </a:r>
          </a:p>
          <a:p>
            <a:pPr algn="ctr"/>
            <a:r>
              <a:rPr lang="fr-FR" sz="4400" b="1" dirty="0" smtClean="0">
                <a:latin typeface="Arial Black" pitchFamily="34" charset="0"/>
                <a:cs typeface="Arial" pitchFamily="34" charset="0"/>
              </a:rPr>
              <a:t>Département d’Ecologie et environnement</a:t>
            </a:r>
          </a:p>
        </p:txBody>
      </p:sp>
      <p:pic>
        <p:nvPicPr>
          <p:cNvPr id="2053" name="Image 1" descr="newtop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8"/>
            <a:ext cx="324040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3"/>
          <p:cNvSpPr>
            <a:spLocks noChangeArrowheads="1"/>
          </p:cNvSpPr>
          <p:nvPr/>
        </p:nvSpPr>
        <p:spPr bwMode="auto">
          <a:xfrm>
            <a:off x="0" y="10144070"/>
            <a:ext cx="32404050" cy="277178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70332" tIns="185166" rIns="370332" bIns="185166" anchor="ctr"/>
          <a:lstStyle/>
          <a:p>
            <a:pPr algn="ctr"/>
            <a:endParaRPr lang="fr-FR" sz="3600" b="1" u="sng" dirty="0" smtClean="0"/>
          </a:p>
        </p:txBody>
      </p:sp>
      <p:sp>
        <p:nvSpPr>
          <p:cNvPr id="2055" name="ZoneTexte 9"/>
          <p:cNvSpPr txBox="1">
            <a:spLocks noChangeArrowheads="1"/>
          </p:cNvSpPr>
          <p:nvPr/>
        </p:nvSpPr>
        <p:spPr bwMode="auto">
          <a:xfrm>
            <a:off x="628541" y="10858450"/>
            <a:ext cx="11858708" cy="227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sz="3200" b="1" u="sng" dirty="0" smtClean="0"/>
          </a:p>
          <a:p>
            <a:pPr algn="ctr"/>
            <a:r>
              <a:rPr lang="fr-FR" sz="2400" b="1" u="sng" dirty="0" smtClean="0"/>
              <a:t>OBJECTIFS DE LA FORMATION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 smtClean="0"/>
              <a:t>Ce Master a été élaboré en harmonisation avec les propositions actuelles sur tout ce qui touche à l’environnement. Son objectif est de donner aux étudiants des bases solides et équilibrées et de leur apporter des compléments en prise directe avec l’évolution du Génie-écologique, des sciences et des techniques.   </a:t>
            </a:r>
          </a:p>
          <a:p>
            <a:pPr algn="just"/>
            <a:r>
              <a:rPr lang="fr-FR" sz="2400" dirty="0" smtClean="0"/>
              <a:t>Faire le point sur les grandes tendances et les principales options conceptuelles de l’écologie moderne,  tout en se replaçant dans le continuum historique de cette discipline du </a:t>
            </a:r>
            <a:r>
              <a:rPr lang="fr-FR" sz="2400" dirty="0" err="1" smtClean="0"/>
              <a:t>circum</a:t>
            </a:r>
            <a:r>
              <a:rPr lang="fr-FR" sz="2400" dirty="0" smtClean="0"/>
              <a:t> méditerranéen.</a:t>
            </a:r>
          </a:p>
          <a:p>
            <a:pPr algn="just"/>
            <a:r>
              <a:rPr lang="fr-FR" sz="2400" dirty="0" smtClean="0"/>
              <a:t>Acquérir des connaissances élargies sur les changements climatiques, écologiques et phytogéographiques des environnements ; qui sont intervenus au cours des deux derniers millions d’années à travers une approche interdisciplinaire.</a:t>
            </a:r>
          </a:p>
          <a:p>
            <a:pPr algn="just"/>
            <a:r>
              <a:rPr lang="fr-FR" sz="2400" dirty="0" smtClean="0"/>
              <a:t>Analyser les patrons d’organisation et les facteurs de contrôle   de la biodiversité terrestre et limnique en se focalisant sur les modèles méditerranéens. </a:t>
            </a:r>
          </a:p>
          <a:p>
            <a:pPr algn="just"/>
            <a:r>
              <a:rPr lang="fr-FR" sz="2400" dirty="0" smtClean="0"/>
              <a:t>Donner une importance à la connaissance des phénomènes régissant  les cycles de la matière dans les différentes composantes des écosystèmes méditerranéens.</a:t>
            </a:r>
            <a:r>
              <a:rPr lang="fr-FR" sz="2400" u="sng" dirty="0" smtClean="0"/>
              <a:t> </a:t>
            </a:r>
          </a:p>
          <a:p>
            <a:pPr algn="just"/>
            <a:endParaRPr lang="fr-FR" sz="2400" u="sng" dirty="0" smtClean="0"/>
          </a:p>
          <a:p>
            <a:pPr algn="ctr"/>
            <a:r>
              <a:rPr lang="fr-FR" sz="2400" u="sng" dirty="0" smtClean="0"/>
              <a:t> </a:t>
            </a:r>
            <a:r>
              <a:rPr lang="fr-FR" sz="2400" b="1" u="sng" dirty="0" smtClean="0"/>
              <a:t>DEBOUCHES</a:t>
            </a:r>
            <a:endParaRPr lang="fr-FR" sz="2400" u="sng" dirty="0" smtClean="0"/>
          </a:p>
          <a:p>
            <a:pPr algn="just"/>
            <a:r>
              <a:rPr lang="fr-FR" sz="2400" b="1" dirty="0" smtClean="0"/>
              <a:t> </a:t>
            </a:r>
            <a:endParaRPr lang="fr-FR" sz="2400" dirty="0" smtClean="0"/>
          </a:p>
          <a:p>
            <a:pPr algn="just">
              <a:buFont typeface="Arial" charset="0"/>
              <a:buChar char="•"/>
            </a:pPr>
            <a:r>
              <a:rPr lang="fr-FR" sz="2400" b="1" u="sng" dirty="0" smtClean="0"/>
              <a:t>Secteurs d'activité :</a:t>
            </a:r>
            <a:endParaRPr lang="fr-FR" sz="2400" b="1" dirty="0" smtClean="0"/>
          </a:p>
          <a:p>
            <a:pPr algn="just"/>
            <a:r>
              <a:rPr lang="fr-FR" sz="2400" dirty="0" smtClean="0"/>
              <a:t>	Enseignement, Recherche, Environnement, Agriculture, Forêt.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b="1" u="sng" dirty="0" smtClean="0"/>
              <a:t>* Métiers accessibles:</a:t>
            </a:r>
            <a:endParaRPr lang="fr-FR" sz="2400" b="1" dirty="0" smtClean="0"/>
          </a:p>
          <a:p>
            <a:pPr algn="just"/>
            <a:r>
              <a:rPr lang="fr-FR" sz="2400" dirty="0" smtClean="0"/>
              <a:t>Cadre, chargé d'études scientifiques, consultant en Environnement</a:t>
            </a:r>
          </a:p>
          <a:p>
            <a:pPr algn="just"/>
            <a:r>
              <a:rPr lang="fr-FR" sz="2400" dirty="0" smtClean="0"/>
              <a:t>Eco-conseiller, responsable environnement</a:t>
            </a:r>
          </a:p>
          <a:p>
            <a:pPr algn="just"/>
            <a:r>
              <a:rPr lang="fr-FR" sz="2400" dirty="0" smtClean="0"/>
              <a:t>Bureaux d'études en environnement</a:t>
            </a:r>
          </a:p>
          <a:p>
            <a:pPr algn="just"/>
            <a:r>
              <a:rPr lang="fr-FR" sz="2400" dirty="0" smtClean="0"/>
              <a:t>Conseiller/conseillère en développement local</a:t>
            </a:r>
          </a:p>
          <a:p>
            <a:pPr algn="just"/>
            <a:r>
              <a:rPr lang="fr-FR" sz="2400" dirty="0" smtClean="0"/>
              <a:t>Chargé de communication scientifique, animateur scientifique</a:t>
            </a:r>
          </a:p>
          <a:p>
            <a:pPr algn="just"/>
            <a:r>
              <a:rPr lang="fr-FR" sz="2400" dirty="0" smtClean="0"/>
              <a:t>Professeur des écoles, Ministère de l’éducation nationale (sur concours).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b="1" u="sng" dirty="0" smtClean="0"/>
              <a:t>*Poursuite d'études :</a:t>
            </a:r>
          </a:p>
          <a:p>
            <a:pPr algn="just"/>
            <a:r>
              <a:rPr lang="fr-FR" sz="2400" dirty="0" smtClean="0"/>
              <a:t>Poursuite d'études possible en Doctorat.</a:t>
            </a:r>
            <a:r>
              <a:rPr lang="fr-FR" sz="2400" b="1" dirty="0" smtClean="0"/>
              <a:t> </a:t>
            </a:r>
          </a:p>
          <a:p>
            <a:pPr algn="just"/>
            <a:endParaRPr lang="fr-FR" sz="2400" b="1" dirty="0" smtClean="0"/>
          </a:p>
          <a:p>
            <a:pPr algn="ctr"/>
            <a:r>
              <a:rPr lang="fr-FR" sz="2400" b="1" u="sng" dirty="0" smtClean="0"/>
              <a:t>MODALITÉS D'ACCÈS </a:t>
            </a:r>
          </a:p>
          <a:p>
            <a:pPr algn="ctr"/>
            <a:endParaRPr lang="fr-FR" sz="2400" u="sng" dirty="0" smtClean="0"/>
          </a:p>
          <a:p>
            <a:pPr algn="just"/>
            <a:r>
              <a:rPr lang="fr-FR" sz="2400" b="1" dirty="0" smtClean="0"/>
              <a:t>*Conditions d'accès au Master 1:</a:t>
            </a:r>
          </a:p>
          <a:p>
            <a:pPr algn="just"/>
            <a:r>
              <a:rPr lang="fr-FR" sz="2400" dirty="0" smtClean="0"/>
              <a:t>Toutes licences à profil écologique après classement et à la limite </a:t>
            </a:r>
          </a:p>
          <a:p>
            <a:pPr algn="just"/>
            <a:r>
              <a:rPr lang="fr-FR" sz="2400" dirty="0" smtClean="0"/>
              <a:t>des places disponibles, notamment : </a:t>
            </a:r>
          </a:p>
          <a:p>
            <a:pPr lvl="0" algn="just"/>
            <a:r>
              <a:rPr lang="fr-FR" sz="2400" dirty="0" smtClean="0"/>
              <a:t>-Biologie et Ecologie Végétale, </a:t>
            </a:r>
          </a:p>
          <a:p>
            <a:pPr lvl="0" algn="just"/>
            <a:r>
              <a:rPr lang="fr-FR" sz="2400" dirty="0" smtClean="0"/>
              <a:t>-Ecologie et Environnement, </a:t>
            </a:r>
          </a:p>
          <a:p>
            <a:pPr lvl="0" algn="just"/>
            <a:r>
              <a:rPr lang="fr-FR" sz="2400" dirty="0" smtClean="0"/>
              <a:t>-Biologie des populations et Ecosystèmes,</a:t>
            </a:r>
          </a:p>
          <a:p>
            <a:pPr lvl="0" algn="just"/>
            <a:r>
              <a:rPr lang="fr-FR" sz="2400" dirty="0" smtClean="0"/>
              <a:t>-Biologie et écologie Animale.</a:t>
            </a:r>
          </a:p>
          <a:p>
            <a:pPr lvl="0" algn="just"/>
            <a:endParaRPr lang="fr-FR" sz="2400" dirty="0" smtClean="0"/>
          </a:p>
          <a:p>
            <a:pPr algn="just"/>
            <a:r>
              <a:rPr lang="fr-FR" sz="2400" dirty="0" smtClean="0"/>
              <a:t>Admission sur étude de dossier pour tout autre diplôme. 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b="1" dirty="0" smtClean="0"/>
              <a:t>*Places disponibles: 25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b="1" dirty="0" smtClean="0"/>
              <a:t>*Accès au master 2 :</a:t>
            </a:r>
            <a:r>
              <a:rPr lang="fr-FR" sz="2400" dirty="0" smtClean="0"/>
              <a:t> admission sur dossier à la limite des places disponibles. </a:t>
            </a:r>
          </a:p>
          <a:p>
            <a:pPr algn="just"/>
            <a:r>
              <a:rPr lang="fr-FR" sz="2400" dirty="0" smtClean="0"/>
              <a:t>                                     Pour les Ingénieurs  en Ecologie </a:t>
            </a:r>
          </a:p>
          <a:p>
            <a:pPr algn="just"/>
            <a:endParaRPr lang="fr-FR" sz="2400" dirty="0" smtClean="0"/>
          </a:p>
          <a:p>
            <a:pPr algn="ctr"/>
            <a:r>
              <a:rPr lang="fr-FR" sz="2400" b="1" u="sng" dirty="0" smtClean="0"/>
              <a:t>PARTENARIAT</a:t>
            </a:r>
          </a:p>
          <a:p>
            <a:pPr algn="just"/>
            <a:r>
              <a:rPr lang="fr-FR" sz="2400" dirty="0" smtClean="0"/>
              <a:t>*Parc national de Tlemcen.</a:t>
            </a:r>
          </a:p>
          <a:p>
            <a:pPr algn="just"/>
            <a:r>
              <a:rPr lang="fr-FR" sz="2400" dirty="0" smtClean="0"/>
              <a:t>*Institut national de recherche forestière.</a:t>
            </a:r>
          </a:p>
          <a:p>
            <a:pPr algn="just"/>
            <a:endParaRPr lang="fr-FR" sz="2400" dirty="0" smtClean="0"/>
          </a:p>
          <a:p>
            <a:pPr algn="just"/>
            <a:endParaRPr lang="fr-FR" sz="2400" dirty="0" smtClean="0"/>
          </a:p>
          <a:p>
            <a:endParaRPr lang="fr-FR" sz="3200" dirty="0" smtClean="0"/>
          </a:p>
          <a:p>
            <a:endParaRPr lang="fr-FR" sz="3200" dirty="0" smtClean="0"/>
          </a:p>
          <a:p>
            <a:endParaRPr lang="fr-FR" sz="3200" dirty="0" smtClean="0"/>
          </a:p>
        </p:txBody>
      </p:sp>
      <p:sp>
        <p:nvSpPr>
          <p:cNvPr id="2062" name="Rectangle 11"/>
          <p:cNvSpPr>
            <a:spLocks noChangeArrowheads="1"/>
          </p:cNvSpPr>
          <p:nvPr/>
        </p:nvSpPr>
        <p:spPr bwMode="auto">
          <a:xfrm>
            <a:off x="0" y="0"/>
            <a:ext cx="324040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986523" y="26360496"/>
            <a:ext cx="4714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/>
              <a:t> </a:t>
            </a:r>
            <a:endParaRPr lang="fr-FR" sz="3200" dirty="0"/>
          </a:p>
          <a:p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12272935" y="10144071"/>
            <a:ext cx="17502310" cy="17081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b="1" dirty="0" smtClean="0"/>
              <a:t>Responsable de l’équipe de formation : </a:t>
            </a:r>
            <a:r>
              <a:rPr lang="fr-FR" sz="4000" b="1" dirty="0" smtClean="0"/>
              <a:t>M. </a:t>
            </a:r>
            <a:r>
              <a:rPr lang="fr-FR" sz="4000" b="1" smtClean="0"/>
              <a:t>KECHAIRI Réda </a:t>
            </a:r>
            <a:r>
              <a:rPr lang="fr-FR" sz="4000" b="1" dirty="0" smtClean="0"/>
              <a:t>M.C.B</a:t>
            </a:r>
            <a:endParaRPr lang="fr-FR" sz="4000" b="1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 </a:t>
            </a:r>
          </a:p>
          <a:p>
            <a:endParaRPr lang="fr-FR" dirty="0"/>
          </a:p>
        </p:txBody>
      </p:sp>
      <p:graphicFrame>
        <p:nvGraphicFramePr>
          <p:cNvPr id="29" name="Tableau 28"/>
          <p:cNvGraphicFramePr>
            <a:graphicFrameLocks noGrp="1"/>
          </p:cNvGraphicFramePr>
          <p:nvPr/>
        </p:nvGraphicFramePr>
        <p:xfrm>
          <a:off x="21202686" y="13501656"/>
          <a:ext cx="10001322" cy="5547360"/>
        </p:xfrm>
        <a:graphic>
          <a:graphicData uri="http://schemas.openxmlformats.org/drawingml/2006/table">
            <a:tbl>
              <a:tblPr/>
              <a:tblGrid>
                <a:gridCol w="2324310"/>
                <a:gridCol w="913541"/>
                <a:gridCol w="743884"/>
                <a:gridCol w="647309"/>
                <a:gridCol w="743884"/>
                <a:gridCol w="1017294"/>
                <a:gridCol w="743884"/>
                <a:gridCol w="832628"/>
                <a:gridCol w="1017294"/>
                <a:gridCol w="1017294"/>
              </a:tblGrid>
              <a:tr h="1778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"/>
                          <a:ea typeface="SimSun"/>
                        </a:rPr>
                        <a:t>Unité d’Enseignement</a:t>
                      </a:r>
                      <a:endParaRPr lang="fr-FR" sz="1400" dirty="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VHS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V.H hebdomadaire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latin typeface="Arial"/>
                          <a:ea typeface="SimSun"/>
                        </a:rPr>
                        <a:t>Coeff</a:t>
                      </a:r>
                      <a:endParaRPr lang="fr-FR" sz="1400" dirty="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Crédits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Mode d'évaluation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78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14-16 sem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C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TD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TP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Autres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Continu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Examen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 fondamentales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UEF1 (O/P)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12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SimSun"/>
                        </a:rPr>
                        <a:t>Ecologie évolutive et dynamique des populations 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45h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6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"/>
                          <a:ea typeface="SimSun"/>
                        </a:rPr>
                        <a:t>X</a:t>
                      </a:r>
                      <a:endParaRPr lang="fr-FR" sz="1400" dirty="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SimSun"/>
                        </a:rPr>
                        <a:t>Ecologie des communautés 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67h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6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UEF2 (O/P)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SimSun"/>
                        </a:rPr>
                        <a:t>Impacts des changements globaux 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45h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5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SimSun"/>
                        </a:rPr>
                        <a:t>Ecologie fonctionnelle et écosystèmes 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67h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5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 méthodologie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UEM1 (O/P)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4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"/>
                          <a:ea typeface="SimSun"/>
                        </a:rPr>
                        <a:t>B</a:t>
                      </a:r>
                      <a:r>
                        <a:rPr lang="fr-FR" sz="1400" dirty="0">
                          <a:latin typeface="Times New Roman"/>
                          <a:ea typeface="SimSun"/>
                        </a:rPr>
                        <a:t>iogéographie et paléoécologie 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22h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4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 découverte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UED1 (O/P)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2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 </a:t>
                      </a:r>
                      <a:r>
                        <a:rPr lang="fr-FR" sz="1400">
                          <a:latin typeface="Times New Roman"/>
                          <a:ea typeface="SimSun"/>
                        </a:rPr>
                        <a:t>Anglais scientifique et rédaction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22h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2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 transversales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UET1 (O/P)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2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SimSun"/>
                        </a:rPr>
                        <a:t>Analyse des données appliquée à l'environnement 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45h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2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"/>
                          <a:ea typeface="SimSun"/>
                        </a:rPr>
                        <a:t>Total Semestre </a:t>
                      </a:r>
                      <a:r>
                        <a:rPr lang="ar-SA" sz="1400" b="1" dirty="0">
                          <a:latin typeface="Arial"/>
                          <a:ea typeface="SimSun"/>
                        </a:rPr>
                        <a:t>1</a:t>
                      </a:r>
                      <a:endParaRPr lang="fr-FR" sz="1400" dirty="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SimSun"/>
                          <a:cs typeface="Arial"/>
                        </a:rPr>
                        <a:t>h313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10h30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7h30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"/>
                          <a:ea typeface="SimSun"/>
                        </a:rPr>
                        <a:t>21h</a:t>
                      </a:r>
                      <a:endParaRPr lang="fr-FR" sz="1400" dirty="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15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au 29"/>
          <p:cNvGraphicFramePr>
            <a:graphicFrameLocks noGrp="1"/>
          </p:cNvGraphicFramePr>
          <p:nvPr/>
        </p:nvGraphicFramePr>
        <p:xfrm>
          <a:off x="21202685" y="20859770"/>
          <a:ext cx="10144197" cy="5547360"/>
        </p:xfrm>
        <a:graphic>
          <a:graphicData uri="http://schemas.openxmlformats.org/drawingml/2006/table">
            <a:tbl>
              <a:tblPr/>
              <a:tblGrid>
                <a:gridCol w="2252280"/>
                <a:gridCol w="1031826"/>
                <a:gridCol w="754511"/>
                <a:gridCol w="656557"/>
                <a:gridCol w="754511"/>
                <a:gridCol w="1031826"/>
                <a:gridCol w="754511"/>
                <a:gridCol w="844523"/>
                <a:gridCol w="1031826"/>
                <a:gridCol w="1031826"/>
              </a:tblGrid>
              <a:tr h="1778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"/>
                          <a:ea typeface="SimSun"/>
                        </a:rPr>
                        <a:t>Unité d’Enseignement</a:t>
                      </a:r>
                      <a:endParaRPr lang="fr-FR" sz="1400" dirty="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VHS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V.H hebdomadaire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Coeff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"/>
                          <a:ea typeface="SimSun"/>
                        </a:rPr>
                        <a:t>Crédits</a:t>
                      </a:r>
                      <a:endParaRPr lang="fr-FR" sz="1400" dirty="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Mode d'évaluation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78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14-16 sem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C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TD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TP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Autres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Continu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Examen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 Fondamentale 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UEF1(O/P)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12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SimSun"/>
                        </a:rPr>
                        <a:t>Gestion, conservation et restauration des écosystèmes terrestres 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45h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6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Times New Roman"/>
                        </a:rPr>
                        <a:t>Concepts fondamentaux et avancées en écologie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67h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"/>
                          <a:ea typeface="SimSun"/>
                        </a:rPr>
                        <a:t>3h</a:t>
                      </a:r>
                      <a:endParaRPr lang="fr-FR" sz="1400" dirty="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6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"/>
                          <a:ea typeface="SimSun"/>
                        </a:rPr>
                        <a:t>x</a:t>
                      </a:r>
                      <a:endParaRPr lang="fr-FR" sz="1400" dirty="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UEF2(O/P)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Times New Roman"/>
                        </a:rPr>
                        <a:t>Organisation et Dynamique de la biodiversité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45h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5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 </a:t>
                      </a:r>
                      <a:r>
                        <a:rPr lang="fr-FR" sz="1400">
                          <a:latin typeface="Times New Roman"/>
                          <a:ea typeface="SimSun"/>
                        </a:rPr>
                        <a:t>Sciences et Ecologie des Sols 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67h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5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"/>
                          <a:ea typeface="SimSun"/>
                        </a:rPr>
                        <a:t>x</a:t>
                      </a:r>
                      <a:endParaRPr lang="fr-FR" sz="1400" dirty="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 méthodologie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UEM2 (O/P)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4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SimSun"/>
                        </a:rPr>
                        <a:t>Bioclimatologie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22h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4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 découverte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UED1 (O/P)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2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SimSun"/>
                        </a:rPr>
                        <a:t>Préprofessionnalisation, anglais et stage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22h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2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 transversales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UET1 (O/P)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2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SimSun"/>
                        </a:rPr>
                        <a:t>Modélisation de données environnementales 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45h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2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Total Semestre 2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SimSun"/>
                          <a:cs typeface="Arial"/>
                        </a:rPr>
                        <a:t>h313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10h30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7h30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21h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15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leau 30"/>
          <p:cNvGraphicFramePr>
            <a:graphicFrameLocks noGrp="1"/>
          </p:cNvGraphicFramePr>
          <p:nvPr/>
        </p:nvGraphicFramePr>
        <p:xfrm>
          <a:off x="21202685" y="28360760"/>
          <a:ext cx="10220333" cy="4799965"/>
        </p:xfrm>
        <a:graphic>
          <a:graphicData uri="http://schemas.openxmlformats.org/drawingml/2006/table">
            <a:tbl>
              <a:tblPr/>
              <a:tblGrid>
                <a:gridCol w="2269185"/>
                <a:gridCol w="1039571"/>
                <a:gridCol w="760173"/>
                <a:gridCol w="661484"/>
                <a:gridCol w="760173"/>
                <a:gridCol w="1039571"/>
                <a:gridCol w="760173"/>
                <a:gridCol w="850861"/>
                <a:gridCol w="1039571"/>
                <a:gridCol w="1039571"/>
              </a:tblGrid>
              <a:tr h="1778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"/>
                          <a:ea typeface="SimSun"/>
                        </a:rPr>
                        <a:t>Unité d’Enseignement</a:t>
                      </a:r>
                      <a:endParaRPr lang="fr-FR" sz="1400" dirty="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VHS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V.H hebdomadaire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latin typeface="Arial"/>
                          <a:ea typeface="SimSun"/>
                        </a:rPr>
                        <a:t>Coeff</a:t>
                      </a:r>
                      <a:endParaRPr lang="fr-FR" sz="1400" dirty="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Crédits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Mode d'évaluation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78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14-16 sem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C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TD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TP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Autres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Continu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Examen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 fondamentales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UEF1 (O/P)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12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SimSun"/>
                        </a:rPr>
                        <a:t>Ecologie évolutive des communautés 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45h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6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SimSun"/>
                        </a:rPr>
                        <a:t>Interactions biotiques dans les communautés végétales 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67h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6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UEF2 (O/P)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SimSun"/>
                        </a:rPr>
                        <a:t>Fonctionnement de la plante dans l'écosystème 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67h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5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SimSun"/>
                        </a:rPr>
                        <a:t>Génétique évolutive 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45h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5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 méthodologie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UEM1 (O/P)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4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SimSun"/>
                        </a:rPr>
                        <a:t>Ecole de terrain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22h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4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 découverte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UED1 (O/P)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2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SimSun"/>
                        </a:rPr>
                        <a:t>    Recherche bibliographique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22h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2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 transversales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UET1 (O/P)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2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   </a:t>
                      </a:r>
                      <a:r>
                        <a:rPr lang="fr-FR" sz="1400">
                          <a:latin typeface="Times New Roman"/>
                          <a:ea typeface="Times New Roman"/>
                        </a:rPr>
                        <a:t>Lois environnementales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45h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2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x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SimSun"/>
                        </a:rPr>
                        <a:t>Total Semestre 3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SimSun"/>
                          <a:cs typeface="Arial"/>
                        </a:rPr>
                        <a:t>h313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"/>
                          <a:ea typeface="SimSun"/>
                        </a:rPr>
                        <a:t>10h30</a:t>
                      </a:r>
                      <a:endParaRPr lang="fr-FR" sz="1400" dirty="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7h30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3h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21h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SimSun"/>
                        </a:rPr>
                        <a:t>15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SimSun"/>
                        </a:rPr>
                        <a:t>30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Arial"/>
                        <a:ea typeface="SimSu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21774189" y="34218676"/>
            <a:ext cx="964413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/>
              <a:t>     SEMESTRE  10</a:t>
            </a:r>
            <a:endParaRPr lang="fr-FR" sz="2000" b="1" dirty="0" smtClean="0"/>
          </a:p>
          <a:p>
            <a:pPr algn="ctr">
              <a:lnSpc>
                <a:spcPct val="150000"/>
              </a:lnSpc>
            </a:pPr>
            <a:r>
              <a:rPr lang="fr-FR" sz="2000" dirty="0" smtClean="0"/>
              <a:t>Projet de fin de cycle avec soutenance publique: 30 crédits</a:t>
            </a:r>
            <a:r>
              <a:rPr lang="fr-FR" sz="2000" b="1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fr-FR" sz="2000" b="1" dirty="0" smtClean="0"/>
              <a:t>     </a:t>
            </a:r>
            <a:endParaRPr lang="fr-FR" sz="2000" b="1" u="sng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 </a:t>
            </a:r>
          </a:p>
          <a:p>
            <a:endParaRPr lang="fr-FR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2914557" y="31504032"/>
          <a:ext cx="7143800" cy="54559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869559"/>
                <a:gridCol w="3274241"/>
              </a:tblGrid>
              <a:tr h="158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/>
                        <a:t>Nom, prénom</a:t>
                      </a:r>
                      <a:endParaRPr lang="fr-FR" sz="18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/>
                        <a:t>Grade</a:t>
                      </a:r>
                      <a:endParaRPr lang="fr-FR" sz="18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852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BENABADJI NOURY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PROFESSEUR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628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ABDELLAOUI –HASSAINE KARIMA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PROFESSEUR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628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MERZOUK ABDESSAMAD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 smtClean="0">
                          <a:latin typeface="+mn-lt"/>
                          <a:ea typeface="+mn-ea"/>
                          <a:cs typeface="+mn-cs"/>
                        </a:rPr>
                        <a:t>PROFESSEUR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628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BENMANSOUR DJAMEL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 smtClean="0">
                          <a:latin typeface="+mn-lt"/>
                          <a:ea typeface="+mn-ea"/>
                          <a:cs typeface="+mn-cs"/>
                        </a:rPr>
                        <a:t>PROFESSEUR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6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/>
                        <a:t>STAMBOULI HASSIBA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/>
                        <a:t>MAITRE DE CONFERENCES A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628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GHEZLAOUI BAHAEDDINE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/>
                        <a:t>MAITRE DE CONFERENCES A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8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/>
                        <a:t>HASSANI FAICAL</a:t>
                      </a:r>
                      <a:endParaRPr lang="fr-FR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/>
                        <a:t>MAITRE DE CONFERENCES </a:t>
                      </a:r>
                      <a:r>
                        <a:rPr lang="fr-FR" sz="2000" dirty="0" smtClean="0"/>
                        <a:t>A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8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+mn-lt"/>
                          <a:ea typeface="+mn-ea"/>
                          <a:cs typeface="+mn-cs"/>
                        </a:rPr>
                        <a:t>BOUKLI</a:t>
                      </a:r>
                      <a:r>
                        <a:rPr lang="fr-FR" sz="2000" baseline="0" dirty="0" smtClean="0">
                          <a:latin typeface="+mn-lt"/>
                          <a:ea typeface="+mn-ea"/>
                          <a:cs typeface="+mn-cs"/>
                        </a:rPr>
                        <a:t> SAMIRA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/>
                        <a:t>MAITRE DE CONFERENCES </a:t>
                      </a:r>
                      <a:r>
                        <a:rPr lang="fr-FR" sz="2000" dirty="0" smtClean="0"/>
                        <a:t>A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8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/>
                        <a:t>ABOURA REDDA</a:t>
                      </a:r>
                      <a:endParaRPr lang="fr-FR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/>
                        <a:t>MAITRE DE CONFERENCES </a:t>
                      </a:r>
                      <a:r>
                        <a:rPr lang="fr-FR" sz="2000" dirty="0" smtClean="0"/>
                        <a:t>A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852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 smtClean="0">
                          <a:latin typeface="+mn-lt"/>
                          <a:ea typeface="+mn-ea"/>
                          <a:cs typeface="+mn-cs"/>
                        </a:rPr>
                        <a:t>SARI</a:t>
                      </a:r>
                      <a:r>
                        <a:rPr lang="fr-FR" sz="2000" baseline="0" dirty="0" smtClean="0">
                          <a:latin typeface="+mn-lt"/>
                          <a:ea typeface="+mn-ea"/>
                          <a:cs typeface="+mn-cs"/>
                        </a:rPr>
                        <a:t> ALI AMEL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MAITRE DE CONFERENCES </a:t>
                      </a:r>
                      <a:r>
                        <a:rPr lang="fr-FR" sz="2000" dirty="0" smtClean="0"/>
                        <a:t>B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628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 smtClean="0">
                          <a:latin typeface="+mn-lt"/>
                          <a:ea typeface="+mn-ea"/>
                          <a:cs typeface="+mn-cs"/>
                        </a:rPr>
                        <a:t>KASSEMI</a:t>
                      </a:r>
                      <a:r>
                        <a:rPr lang="fr-FR" sz="2000" baseline="0" dirty="0" smtClean="0">
                          <a:latin typeface="+mn-lt"/>
                          <a:ea typeface="+mn-ea"/>
                          <a:cs typeface="+mn-cs"/>
                        </a:rPr>
                        <a:t> NAIMA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 smtClean="0"/>
                        <a:t>MAITRE</a:t>
                      </a:r>
                      <a:r>
                        <a:rPr lang="fr-FR" sz="2000" baseline="0" dirty="0" smtClean="0"/>
                        <a:t> DE CONFERENCES B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628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 smtClean="0">
                          <a:latin typeface="+mn-lt"/>
                          <a:ea typeface="+mn-ea"/>
                          <a:cs typeface="+mn-cs"/>
                        </a:rPr>
                        <a:t>BOUABDALLAH</a:t>
                      </a:r>
                      <a:r>
                        <a:rPr lang="fr-FR" sz="2000" baseline="0" dirty="0" smtClean="0">
                          <a:latin typeface="+mn-lt"/>
                          <a:ea typeface="+mn-ea"/>
                          <a:cs typeface="+mn-cs"/>
                        </a:rPr>
                        <a:t> HAMZA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MAITRE </a:t>
                      </a:r>
                      <a:r>
                        <a:rPr lang="fr-FR" sz="2000" dirty="0" smtClean="0"/>
                        <a:t>ASSISTANT </a:t>
                      </a:r>
                      <a:r>
                        <a:rPr lang="fr-FR" sz="2000" dirty="0"/>
                        <a:t>A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628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/>
                        <a:t>BOUKLI HASSEN AHMED SOFIANE</a:t>
                      </a:r>
                      <a:endParaRPr lang="fr-FR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MAITRE ASSISTANT A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8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+mn-lt"/>
                          <a:ea typeface="+mn-ea"/>
                          <a:cs typeface="+mn-cs"/>
                        </a:rPr>
                        <a:t>BENDIOUIS</a:t>
                      </a:r>
                      <a:r>
                        <a:rPr lang="fr-FR" sz="2000" baseline="0" dirty="0" smtClean="0">
                          <a:latin typeface="+mn-lt"/>
                          <a:ea typeface="+mn-ea"/>
                          <a:cs typeface="+mn-cs"/>
                        </a:rPr>
                        <a:t> CHAFIKA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MAITRE ASSISTANTE A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8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/>
                        <a:t>BABA ALI IBRAHIM </a:t>
                      </a:r>
                      <a:endParaRPr lang="fr-FR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/>
                        <a:t>MAITRE ASSISTANT A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8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/>
                        <a:t>KAZI TANI LOTFI</a:t>
                      </a:r>
                      <a:endParaRPr lang="fr-FR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/>
                        <a:t>MAITRE ASSISTANT A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6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/>
                        <a:t>BENHAMED ABDERRAHMANE</a:t>
                      </a:r>
                      <a:endParaRPr lang="fr-FR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/>
                        <a:t>ENSEIGNANT VACATAIRE</a:t>
                      </a:r>
                      <a:endParaRPr lang="fr-F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057565" y="30861090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ENSEIGNANTS  I NTERVENANTS</a:t>
            </a:r>
            <a:endParaRPr lang="fr-FR" sz="24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25631841" y="1228721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SEMESTRE 7</a:t>
            </a:r>
            <a:endParaRPr lang="fr-FR" sz="2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25774717" y="1978820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SEMESTRE 8</a:t>
            </a:r>
            <a:endParaRPr lang="fr-FR" sz="24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25774717" y="2721775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SEMESTRE 9</a:t>
            </a:r>
            <a:endParaRPr lang="fr-FR" sz="2400" b="1" dirty="0"/>
          </a:p>
        </p:txBody>
      </p:sp>
      <p:pic>
        <p:nvPicPr>
          <p:cNvPr id="1026" name="Picture 2" descr="C:\Users\user\Desktop\caneva master2014\promo master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30191" y="31718346"/>
            <a:ext cx="7072362" cy="4705942"/>
          </a:xfrm>
          <a:prstGeom prst="rect">
            <a:avLst/>
          </a:prstGeom>
          <a:noFill/>
        </p:spPr>
      </p:pic>
      <p:pic>
        <p:nvPicPr>
          <p:cNvPr id="1034" name="Picture 10" descr="Résultat de recherche d'images pour &quot;photos matorrals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30191" y="12572962"/>
            <a:ext cx="6858048" cy="5780688"/>
          </a:xfrm>
          <a:prstGeom prst="rect">
            <a:avLst/>
          </a:prstGeom>
          <a:noFill/>
        </p:spPr>
      </p:pic>
      <p:pic>
        <p:nvPicPr>
          <p:cNvPr id="3" name="Picture 3" descr="F:\Disque local (D)\00-save-ddd\Les documents de redda\photos\photos Kasdir\IMG_02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58753" y="25467550"/>
            <a:ext cx="7093566" cy="5318733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201629" y="18859506"/>
            <a:ext cx="6858048" cy="608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707</Words>
  <Application>Microsoft Office PowerPoint</Application>
  <PresentationFormat>Personnalisé</PresentationFormat>
  <Paragraphs>397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haddouche</dc:creator>
  <cp:lastModifiedBy>INFOPLUS</cp:lastModifiedBy>
  <cp:revision>87</cp:revision>
  <dcterms:created xsi:type="dcterms:W3CDTF">2013-05-29T15:55:20Z</dcterms:created>
  <dcterms:modified xsi:type="dcterms:W3CDTF">2020-05-10T23:14:31Z</dcterms:modified>
</cp:coreProperties>
</file>