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3" r:id="rId1"/>
  </p:sldMasterIdLst>
  <p:sldIdLst>
    <p:sldId id="277" r:id="rId2"/>
    <p:sldId id="260" r:id="rId3"/>
    <p:sldId id="256" r:id="rId4"/>
    <p:sldId id="278" r:id="rId5"/>
    <p:sldId id="279" r:id="rId6"/>
    <p:sldId id="280" r:id="rId7"/>
    <p:sldId id="281" r:id="rId8"/>
    <p:sldId id="282" r:id="rId9"/>
    <p:sldId id="257" r:id="rId10"/>
    <p:sldId id="285" r:id="rId11"/>
    <p:sldId id="284" r:id="rId12"/>
    <p:sldId id="273" r:id="rId13"/>
    <p:sldId id="261" r:id="rId14"/>
    <p:sldId id="265" r:id="rId15"/>
    <p:sldId id="269" r:id="rId16"/>
    <p:sldId id="270" r:id="rId17"/>
    <p:sldId id="267" r:id="rId18"/>
    <p:sldId id="266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33"/>
    <a:srgbClr val="FF66CC"/>
    <a:srgbClr val="66FFCC"/>
    <a:srgbClr val="FF0066"/>
    <a:srgbClr val="008000"/>
    <a:srgbClr val="00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-534" y="-3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22299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94618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5950452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312666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2801639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534834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101178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47684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92433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47093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30639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6/16/2021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86844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76107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6/16/2021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01611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74544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290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6/16/2021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97459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  <p:sldLayoutId id="214748373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slideLayout" Target="../slideLayouts/slideLayout7.xml"/><Relationship Id="rId1" Type="http://schemas.openxmlformats.org/officeDocument/2006/relationships/video" Target="\ppt\slides\NULL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slideLayout" Target="../slideLayouts/slideLayout7.xml"/><Relationship Id="rId1" Type="http://schemas.openxmlformats.org/officeDocument/2006/relationships/video" Target="\ppt\slides\NULL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slideLayout" Target="../slideLayouts/slideLayout7.xml"/><Relationship Id="rId1" Type="http://schemas.openxmlformats.org/officeDocument/2006/relationships/video" Target="\ppt\slides\NULL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slideLayout" Target="../slideLayouts/slideLayout7.xml"/><Relationship Id="rId1" Type="http://schemas.openxmlformats.org/officeDocument/2006/relationships/video" Target="\ppt\slides\NULL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slideLayout" Target="../slideLayouts/slideLayout1.xml"/><Relationship Id="rId1" Type="http://schemas.openxmlformats.org/officeDocument/2006/relationships/video" Target="\ppt\slides\NULL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slideLayout" Target="../slideLayouts/slideLayout1.xml"/><Relationship Id="rId1" Type="http://schemas.openxmlformats.org/officeDocument/2006/relationships/video" Target="\ppt\slides\NULL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slideLayout" Target="../slideLayouts/slideLayout2.xml"/><Relationship Id="rId1" Type="http://schemas.openxmlformats.org/officeDocument/2006/relationships/video" Target="\ppt\slides\NULL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slideLayout" Target="../slideLayouts/slideLayout1.xml"/><Relationship Id="rId1" Type="http://schemas.openxmlformats.org/officeDocument/2006/relationships/video" Target="\ppt\slides\NULL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slideLayout" Target="../slideLayouts/slideLayout2.xml"/><Relationship Id="rId1" Type="http://schemas.openxmlformats.org/officeDocument/2006/relationships/video" Target="\ppt\slides\NULL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slideLayout" Target="../slideLayouts/slideLayout2.xml"/><Relationship Id="rId1" Type="http://schemas.openxmlformats.org/officeDocument/2006/relationships/video" Target="\ppt\slides\NUL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slideLayout" Target="../slideLayouts/slideLayout2.xml"/><Relationship Id="rId1" Type="http://schemas.openxmlformats.org/officeDocument/2006/relationships/video" Target="\ppt\slides\NULL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slideLayout" Target="../slideLayouts/slideLayout2.xml"/><Relationship Id="rId1" Type="http://schemas.openxmlformats.org/officeDocument/2006/relationships/video" Target="\ppt\slides\NUL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video" Target="\ppt\slides\NULL" TargetMode="External"/><Relationship Id="rId6" Type="http://schemas.openxmlformats.org/officeDocument/2006/relationships/image" Target="../media/image4.jpeg"/><Relationship Id="rId5" Type="http://schemas.openxmlformats.org/officeDocument/2006/relationships/image" Target="NUL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slideLayout" Target="../slideLayouts/slideLayout7.xml"/><Relationship Id="rId1" Type="http://schemas.openxmlformats.org/officeDocument/2006/relationships/video" Target="\ppt\slides\NUL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C1F1B88B-73AB-44E8-8D22-9FC359D419AB}"/>
              </a:ext>
            </a:extLst>
          </p:cNvPr>
          <p:cNvSpPr txBox="1"/>
          <p:nvPr/>
        </p:nvSpPr>
        <p:spPr>
          <a:xfrm>
            <a:off x="2022764" y="4618753"/>
            <a:ext cx="9675812" cy="193899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fr-FR" sz="6000" dirty="0">
                <a:latin typeface="Algerian" panose="04020705040A02060702" pitchFamily="82" charset="0"/>
              </a:rPr>
              <a:t>domaines  sciences de la nature et de la vie</a:t>
            </a:r>
            <a:endParaRPr lang="fr-FR" sz="6000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xmlns="" id="{F772EA80-F792-4FB7-8730-4A0B6F7E2A12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471055" y="300257"/>
            <a:ext cx="11720945" cy="2151997"/>
          </a:xfrm>
          <a:prstGeom prst="rect">
            <a:avLst/>
          </a:prstGeom>
          <a:noFill/>
          <a:ln>
            <a:noFill/>
            <a:prstDash/>
          </a:ln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126EEE49-4D2A-4C25-A9C1-96F35E7711DF}"/>
              </a:ext>
            </a:extLst>
          </p:cNvPr>
          <p:cNvSpPr txBox="1"/>
          <p:nvPr/>
        </p:nvSpPr>
        <p:spPr>
          <a:xfrm>
            <a:off x="2283330" y="3213158"/>
            <a:ext cx="9675812" cy="1015663"/>
          </a:xfrm>
          <a:prstGeom prst="rect">
            <a:avLst/>
          </a:prstGeom>
          <a:solidFill>
            <a:schemeClr val="bg2">
              <a:lumMod val="9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/>
            <a:r>
              <a:rPr lang="fr-FR" sz="6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lgerian" panose="04020705040A02060702" pitchFamily="82" charset="0"/>
              </a:rPr>
              <a:t>Faculte  </a:t>
            </a:r>
            <a:r>
              <a:rPr lang="fr-FR" sz="60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lgerian" panose="04020705040A02060702" pitchFamily="82" charset="0"/>
              </a:rPr>
              <a:t>s.v.n</a:t>
            </a:r>
            <a:r>
              <a:rPr lang="fr-FR" sz="6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lgerian" panose="04020705040A02060702" pitchFamily="82" charset="0"/>
              </a:rPr>
              <a:t> / </a:t>
            </a:r>
            <a:r>
              <a:rPr lang="fr-FR" sz="60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lgerian" panose="04020705040A02060702" pitchFamily="82" charset="0"/>
              </a:rPr>
              <a:t>s.t.u</a:t>
            </a:r>
            <a:endParaRPr lang="fr-FR" sz="6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75073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70CCA308-AF3B-464D-90F0-3B57A06B1D01}"/>
              </a:ext>
            </a:extLst>
          </p:cNvPr>
          <p:cNvSpPr txBox="1"/>
          <p:nvPr/>
        </p:nvSpPr>
        <p:spPr>
          <a:xfrm>
            <a:off x="3975925" y="-43879"/>
            <a:ext cx="4618383" cy="954107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0" scaled="1"/>
            <a:tileRect/>
          </a:gradFill>
          <a:scene3d>
            <a:camera prst="perspectiveRelaxed"/>
            <a:lightRig rig="threePt" dir="t"/>
          </a:scene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/>
              <a:t>L3- LICENCE</a:t>
            </a:r>
          </a:p>
          <a:p>
            <a:pPr algn="ctr"/>
            <a:r>
              <a:rPr lang="fr-FR" sz="2800" b="1" dirty="0"/>
              <a:t>BIOCHIMIE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xmlns="" id="{FCA30090-F777-423D-BE33-35D28A5934A5}"/>
              </a:ext>
            </a:extLst>
          </p:cNvPr>
          <p:cNvSpPr txBox="1"/>
          <p:nvPr/>
        </p:nvSpPr>
        <p:spPr>
          <a:xfrm>
            <a:off x="7931501" y="4767640"/>
            <a:ext cx="3445566" cy="156966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400" b="1">
                <a:solidFill>
                  <a:schemeClr val="tx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fr-FR" dirty="0"/>
              <a:t>MASTER </a:t>
            </a:r>
          </a:p>
          <a:p>
            <a:r>
              <a:rPr lang="fr-FR" dirty="0"/>
              <a:t>BIOLOGIE MOLÉCULAIRE ET CELLULAIRE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xmlns="" id="{E40B2F3F-6086-40F1-A74F-55E360B4F35F}"/>
              </a:ext>
            </a:extLst>
          </p:cNvPr>
          <p:cNvSpPr txBox="1"/>
          <p:nvPr/>
        </p:nvSpPr>
        <p:spPr>
          <a:xfrm>
            <a:off x="7769151" y="1654350"/>
            <a:ext cx="3770267" cy="95410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fr-FR" sz="2800" dirty="0"/>
              <a:t>MASTER</a:t>
            </a:r>
          </a:p>
          <a:p>
            <a:r>
              <a:rPr lang="fr-FR" sz="2800" dirty="0"/>
              <a:t>BIOCHIMIE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xmlns="" id="{285EB51F-9544-43F7-8E89-C9B24AF8C64A}"/>
              </a:ext>
            </a:extLst>
          </p:cNvPr>
          <p:cNvSpPr txBox="1"/>
          <p:nvPr/>
        </p:nvSpPr>
        <p:spPr>
          <a:xfrm>
            <a:off x="1633846" y="4667960"/>
            <a:ext cx="3445566" cy="95410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fr-FR" sz="2800" dirty="0"/>
              <a:t>MASTER</a:t>
            </a:r>
          </a:p>
          <a:p>
            <a:r>
              <a:rPr lang="fr-FR" sz="2800" dirty="0"/>
              <a:t>IMMUNOLOGIE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xmlns="" id="{902C28AB-9E5E-41C7-B889-C60A172C632C}"/>
              </a:ext>
            </a:extLst>
          </p:cNvPr>
          <p:cNvSpPr txBox="1"/>
          <p:nvPr/>
        </p:nvSpPr>
        <p:spPr>
          <a:xfrm>
            <a:off x="1457749" y="1781425"/>
            <a:ext cx="5036351" cy="107721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fr-FR" sz="3200" dirty="0"/>
              <a:t>MASTER</a:t>
            </a:r>
          </a:p>
          <a:p>
            <a:r>
              <a:rPr lang="fr-FR" sz="3200" dirty="0"/>
              <a:t>BIOCHIMIE</a:t>
            </a:r>
            <a:r>
              <a:rPr lang="fr-FR" dirty="0"/>
              <a:t> </a:t>
            </a:r>
            <a:r>
              <a:rPr lang="fr-FR" sz="3200" dirty="0"/>
              <a:t>APPLIQUEE</a:t>
            </a:r>
            <a:r>
              <a:rPr lang="fr-FR" dirty="0"/>
              <a:t> </a:t>
            </a:r>
          </a:p>
        </p:txBody>
      </p:sp>
      <p:pic>
        <p:nvPicPr>
          <p:cNvPr id="2" name="Audio 1">
            <a:hlinkClick r:id="" action="ppaction://media"/>
            <a:extLst>
              <a:ext uri="{FF2B5EF4-FFF2-40B4-BE49-F238E27FC236}">
                <a16:creationId xmlns:a16="http://schemas.microsoft.com/office/drawing/2014/main" xmlns="" id="{B2B84588-C15B-4E00-B010-5752767B60EC}"/>
              </a:ext>
            </a:extLst>
          </p:cNvPr>
          <p:cNvPicPr>
            <a:picLocks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1366500" y="60325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74574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70397"/>
    </mc:Choice>
    <mc:Fallback>
      <p:transition spd="slow" advTm="7039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70CCA308-AF3B-464D-90F0-3B57A06B1D01}"/>
              </a:ext>
            </a:extLst>
          </p:cNvPr>
          <p:cNvSpPr txBox="1"/>
          <p:nvPr/>
        </p:nvSpPr>
        <p:spPr>
          <a:xfrm>
            <a:off x="3975925" y="-43879"/>
            <a:ext cx="4618383" cy="954107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0" scaled="1"/>
            <a:tileRect/>
          </a:gradFill>
          <a:scene3d>
            <a:camera prst="perspectiveRelaxed"/>
            <a:lightRig rig="threePt" dir="t"/>
          </a:scene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/>
              <a:t>L3- LICENCE</a:t>
            </a:r>
          </a:p>
          <a:p>
            <a:pPr algn="ctr"/>
            <a:r>
              <a:rPr lang="fr-FR" sz="2800" b="1" dirty="0"/>
              <a:t>MICROBIOLOGIE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B591CA7A-CBFE-4688-BBD6-3FFF25B9D77F}"/>
              </a:ext>
            </a:extLst>
          </p:cNvPr>
          <p:cNvSpPr txBox="1"/>
          <p:nvPr/>
        </p:nvSpPr>
        <p:spPr>
          <a:xfrm>
            <a:off x="2098708" y="1220099"/>
            <a:ext cx="3600000" cy="1200329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400" b="1">
                <a:solidFill>
                  <a:schemeClr val="tx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fr-FR" dirty="0"/>
              <a:t>MASTER </a:t>
            </a:r>
          </a:p>
          <a:p>
            <a:r>
              <a:rPr lang="fr-FR" dirty="0"/>
              <a:t>MICROBIOLOGIE FONDAMENTALE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xmlns="" id="{5DE67627-6AD4-40C4-B259-7599FDE4271F}"/>
              </a:ext>
            </a:extLst>
          </p:cNvPr>
          <p:cNvSpPr txBox="1"/>
          <p:nvPr/>
        </p:nvSpPr>
        <p:spPr>
          <a:xfrm>
            <a:off x="6889271" y="1212929"/>
            <a:ext cx="4130509" cy="15840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MASTER</a:t>
            </a:r>
          </a:p>
          <a:p>
            <a:r>
              <a:rPr lang="fr-FR" dirty="0"/>
              <a:t>MICROBIOLOGIE ET CONTRÔLE DE QUALITÉ</a:t>
            </a:r>
          </a:p>
          <a:p>
            <a:endParaRPr lang="fr-FR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xmlns="" id="{FCA30090-F777-423D-BE33-35D28A5934A5}"/>
              </a:ext>
            </a:extLst>
          </p:cNvPr>
          <p:cNvSpPr txBox="1"/>
          <p:nvPr/>
        </p:nvSpPr>
        <p:spPr>
          <a:xfrm>
            <a:off x="1592897" y="4493896"/>
            <a:ext cx="3445566" cy="156966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400" b="1">
                <a:solidFill>
                  <a:schemeClr val="tx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fr-FR" dirty="0"/>
              <a:t>MASTER </a:t>
            </a:r>
          </a:p>
          <a:p>
            <a:r>
              <a:rPr lang="fr-FR" dirty="0"/>
              <a:t>BIOLOGIE MOLÉCULAIRE ET CELLULAIRE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xmlns="" id="{285EB51F-9544-43F7-8E89-C9B24AF8C64A}"/>
              </a:ext>
            </a:extLst>
          </p:cNvPr>
          <p:cNvSpPr txBox="1"/>
          <p:nvPr/>
        </p:nvSpPr>
        <p:spPr>
          <a:xfrm>
            <a:off x="6980966" y="4882066"/>
            <a:ext cx="2508703" cy="83099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MASTER</a:t>
            </a:r>
          </a:p>
          <a:p>
            <a:r>
              <a:rPr lang="fr-FR" dirty="0"/>
              <a:t>IMMUNOLOGIE</a:t>
            </a:r>
          </a:p>
        </p:txBody>
      </p:sp>
      <p:pic>
        <p:nvPicPr>
          <p:cNvPr id="2" name="Audio 1">
            <a:hlinkClick r:id="" action="ppaction://media"/>
            <a:extLst>
              <a:ext uri="{FF2B5EF4-FFF2-40B4-BE49-F238E27FC236}">
                <a16:creationId xmlns:a16="http://schemas.microsoft.com/office/drawing/2014/main" xmlns="" id="{B2B84588-C15B-4E00-B010-5752767B60EC}"/>
              </a:ext>
            </a:extLst>
          </p:cNvPr>
          <p:cNvPicPr>
            <a:picLocks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1366500" y="60325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742375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70397"/>
    </mc:Choice>
    <mc:Fallback>
      <p:transition spd="slow" advTm="7039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FC003D9E-A994-4455-869B-5E6247F591E4}"/>
              </a:ext>
            </a:extLst>
          </p:cNvPr>
          <p:cNvSpPr txBox="1"/>
          <p:nvPr/>
        </p:nvSpPr>
        <p:spPr>
          <a:xfrm rot="773989">
            <a:off x="4272737" y="496471"/>
            <a:ext cx="3445566" cy="1323439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C00000"/>
            </a:solidFill>
          </a:ln>
          <a:scene3d>
            <a:camera prst="isometricRightUp"/>
            <a:lightRig rig="threePt" dir="t"/>
          </a:scene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4000" b="1" dirty="0">
                <a:latin typeface="Algerian" panose="04020705040A02060702" pitchFamily="82" charset="0"/>
              </a:rPr>
              <a:t>L3- LICENCE</a:t>
            </a:r>
          </a:p>
          <a:p>
            <a:pPr algn="ctr"/>
            <a:r>
              <a:rPr lang="fr-FR" sz="4000" b="1" dirty="0">
                <a:latin typeface="Algerian" panose="04020705040A02060702" pitchFamily="82" charset="0"/>
              </a:rPr>
              <a:t>GENETIQUE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A5DEE704-C2FB-4195-8DBC-419AFA2FE6CB}"/>
              </a:ext>
            </a:extLst>
          </p:cNvPr>
          <p:cNvSpPr txBox="1"/>
          <p:nvPr/>
        </p:nvSpPr>
        <p:spPr>
          <a:xfrm>
            <a:off x="4975423" y="2820183"/>
            <a:ext cx="3445566" cy="83099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chemeClr val="accent6">
                    <a:lumMod val="50000"/>
                  </a:schemeClr>
                </a:solidFill>
              </a:rPr>
              <a:t>MASTER</a:t>
            </a:r>
          </a:p>
          <a:p>
            <a:pPr algn="ctr"/>
            <a:r>
              <a:rPr lang="fr-FR" sz="2400" b="1" dirty="0">
                <a:solidFill>
                  <a:schemeClr val="accent6">
                    <a:lumMod val="50000"/>
                  </a:schemeClr>
                </a:solidFill>
              </a:rPr>
              <a:t>GÉNÉTIQUE 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20C6FA3C-799E-4817-AB41-94B55DBA0DD8}"/>
              </a:ext>
            </a:extLst>
          </p:cNvPr>
          <p:cNvSpPr txBox="1"/>
          <p:nvPr/>
        </p:nvSpPr>
        <p:spPr>
          <a:xfrm>
            <a:off x="2111908" y="4314815"/>
            <a:ext cx="3949152" cy="1200329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chemeClr val="tx1"/>
                </a:solidFill>
              </a:rPr>
              <a:t>MASTER</a:t>
            </a:r>
          </a:p>
          <a:p>
            <a:pPr algn="ctr"/>
            <a:r>
              <a:rPr lang="fr-FR" sz="2400" b="1" dirty="0">
                <a:solidFill>
                  <a:schemeClr val="tx1"/>
                </a:solidFill>
              </a:rPr>
              <a:t>GÉNÉTIQUE DES POPULATIONS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F41D10B4-724F-4C1E-BD7E-10631512229C}"/>
              </a:ext>
            </a:extLst>
          </p:cNvPr>
          <p:cNvSpPr txBox="1"/>
          <p:nvPr/>
        </p:nvSpPr>
        <p:spPr>
          <a:xfrm>
            <a:off x="7718303" y="4130150"/>
            <a:ext cx="3445566" cy="156966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chemeClr val="accent6">
                    <a:lumMod val="50000"/>
                  </a:schemeClr>
                </a:solidFill>
              </a:rPr>
              <a:t>MASTER</a:t>
            </a:r>
          </a:p>
          <a:p>
            <a:pPr algn="ctr"/>
            <a:r>
              <a:rPr lang="fr-FR" sz="2400" b="1" dirty="0">
                <a:solidFill>
                  <a:schemeClr val="accent6">
                    <a:lumMod val="50000"/>
                  </a:schemeClr>
                </a:solidFill>
              </a:rPr>
              <a:t>BIOLOGIE MOLÉCULAIRE ET CELLULAIRE</a:t>
            </a:r>
          </a:p>
        </p:txBody>
      </p:sp>
      <p:pic>
        <p:nvPicPr>
          <p:cNvPr id="7" name="Audio 6">
            <a:hlinkClick r:id="" action="ppaction://media"/>
            <a:extLst>
              <a:ext uri="{FF2B5EF4-FFF2-40B4-BE49-F238E27FC236}">
                <a16:creationId xmlns:a16="http://schemas.microsoft.com/office/drawing/2014/main" xmlns="" id="{CEBA59FC-6ABB-406E-8EFA-BB057858192B}"/>
              </a:ext>
            </a:extLst>
          </p:cNvPr>
          <p:cNvPicPr>
            <a:picLocks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1366500" y="6032500"/>
            <a:ext cx="609600" cy="609600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xmlns="" id="{285EB51F-9544-43F7-8E89-C9B24AF8C64A}"/>
              </a:ext>
            </a:extLst>
          </p:cNvPr>
          <p:cNvSpPr txBox="1"/>
          <p:nvPr/>
        </p:nvSpPr>
        <p:spPr>
          <a:xfrm>
            <a:off x="8515476" y="2149376"/>
            <a:ext cx="2508703" cy="83099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MASTER</a:t>
            </a:r>
          </a:p>
          <a:p>
            <a:r>
              <a:rPr lang="fr-FR" dirty="0"/>
              <a:t>IMMUNOLOGIE</a:t>
            </a:r>
          </a:p>
        </p:txBody>
      </p:sp>
    </p:spTree>
    <p:extLst>
      <p:ext uri="{BB962C8B-B14F-4D97-AF65-F5344CB8AC3E}">
        <p14:creationId xmlns:p14="http://schemas.microsoft.com/office/powerpoint/2010/main" xmlns="" val="19380363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20403"/>
    </mc:Choice>
    <mc:Fallback>
      <p:transition spd="slow" advTm="2040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9338DC94-FCD5-4FFE-8F75-C47ADEB9AD63}"/>
              </a:ext>
            </a:extLst>
          </p:cNvPr>
          <p:cNvSpPr txBox="1"/>
          <p:nvPr/>
        </p:nvSpPr>
        <p:spPr>
          <a:xfrm>
            <a:off x="3265756" y="3658675"/>
            <a:ext cx="5742406" cy="584775"/>
          </a:xfrm>
          <a:prstGeom prst="rect">
            <a:avLst/>
          </a:prstGeom>
          <a:gradFill flip="none" rotWithShape="1">
            <a:gsLst>
              <a:gs pos="0">
                <a:srgbClr val="FF66CC">
                  <a:shade val="30000"/>
                  <a:satMod val="115000"/>
                </a:srgbClr>
              </a:gs>
              <a:gs pos="50000">
                <a:srgbClr val="FF66CC">
                  <a:shade val="67500"/>
                  <a:satMod val="115000"/>
                </a:srgbClr>
              </a:gs>
              <a:gs pos="100000">
                <a:srgbClr val="FF66CC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3200" b="1">
                <a:solidFill>
                  <a:schemeClr val="bg1">
                    <a:lumMod val="75000"/>
                  </a:schemeClr>
                </a:solidFill>
                <a:latin typeface="Algerian" panose="04020705040A02060702" pitchFamily="82" charset="0"/>
              </a:defRPr>
            </a:lvl1pPr>
          </a:lstStyle>
          <a:p>
            <a:r>
              <a:rPr lang="fr-FR" dirty="0"/>
              <a:t>Nutrition et pathologie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81CADC2E-B146-4337-BC7E-BA06A880CA93}"/>
              </a:ext>
            </a:extLst>
          </p:cNvPr>
          <p:cNvSpPr txBox="1"/>
          <p:nvPr/>
        </p:nvSpPr>
        <p:spPr>
          <a:xfrm>
            <a:off x="3265756" y="5071815"/>
            <a:ext cx="5742406" cy="584775"/>
          </a:xfrm>
          <a:prstGeom prst="rect">
            <a:avLst/>
          </a:prstGeom>
          <a:gradFill flip="none" rotWithShape="1">
            <a:gsLst>
              <a:gs pos="0">
                <a:srgbClr val="FF66CC">
                  <a:shade val="30000"/>
                  <a:satMod val="115000"/>
                </a:srgbClr>
              </a:gs>
              <a:gs pos="50000">
                <a:srgbClr val="FF66CC">
                  <a:shade val="67500"/>
                  <a:satMod val="115000"/>
                </a:srgbClr>
              </a:gs>
              <a:gs pos="100000">
                <a:srgbClr val="FF66CC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3200" b="1">
                <a:solidFill>
                  <a:schemeClr val="bg1">
                    <a:lumMod val="75000"/>
                  </a:schemeClr>
                </a:solidFill>
                <a:latin typeface="Algerian" panose="04020705040A02060702" pitchFamily="82" charset="0"/>
              </a:defRPr>
            </a:lvl1pPr>
          </a:lstStyle>
          <a:p>
            <a:r>
              <a:rPr lang="fr-FR" dirty="0"/>
              <a:t>Nutrition et diététique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BCC4CA3D-AB4F-4978-B6AF-121ABBBCFFBC}"/>
              </a:ext>
            </a:extLst>
          </p:cNvPr>
          <p:cNvSpPr txBox="1"/>
          <p:nvPr/>
        </p:nvSpPr>
        <p:spPr>
          <a:xfrm>
            <a:off x="3358821" y="2245536"/>
            <a:ext cx="5556277" cy="584775"/>
          </a:xfrm>
          <a:prstGeom prst="rect">
            <a:avLst/>
          </a:prstGeom>
          <a:gradFill flip="none" rotWithShape="1">
            <a:gsLst>
              <a:gs pos="0">
                <a:srgbClr val="FF66CC">
                  <a:shade val="30000"/>
                  <a:satMod val="115000"/>
                </a:srgbClr>
              </a:gs>
              <a:gs pos="50000">
                <a:srgbClr val="FF66CC">
                  <a:shade val="67500"/>
                  <a:satMod val="115000"/>
                </a:srgbClr>
              </a:gs>
              <a:gs pos="100000">
                <a:srgbClr val="FF66CC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chemeClr val="bg1">
                    <a:lumMod val="75000"/>
                  </a:schemeClr>
                </a:solidFill>
                <a:latin typeface="Algerian" panose="04020705040A02060702" pitchFamily="82" charset="0"/>
              </a:rPr>
              <a:t>Biologie de la nutrition</a:t>
            </a:r>
            <a:endParaRPr lang="fr-FR" sz="2800" b="1" dirty="0">
              <a:solidFill>
                <a:schemeClr val="bg1">
                  <a:lumMod val="75000"/>
                </a:schemeClr>
              </a:solidFill>
              <a:latin typeface="Algerian" panose="04020705040A02060702" pitchFamily="82" charset="0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xmlns="" id="{7DF1CFF6-C2F0-4298-AE36-FF9C4F4B81C0}"/>
              </a:ext>
            </a:extLst>
          </p:cNvPr>
          <p:cNvSpPr txBox="1"/>
          <p:nvPr/>
        </p:nvSpPr>
        <p:spPr>
          <a:xfrm>
            <a:off x="3358821" y="507102"/>
            <a:ext cx="6020705" cy="1077218"/>
          </a:xfrm>
          <a:prstGeom prst="rect">
            <a:avLst/>
          </a:prstGeom>
          <a:solidFill>
            <a:srgbClr val="99FF33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3200" b="1">
                <a:solidFill>
                  <a:schemeClr val="bg1">
                    <a:lumMod val="75000"/>
                  </a:schemeClr>
                </a:solidFill>
                <a:latin typeface="Algerian" panose="04020705040A02060702" pitchFamily="82" charset="0"/>
              </a:defRPr>
            </a:lvl1pPr>
          </a:lstStyle>
          <a:p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L3- ALIMENTATION NUTRITION ET PATHOLOGIE</a:t>
            </a:r>
          </a:p>
        </p:txBody>
      </p:sp>
      <p:pic>
        <p:nvPicPr>
          <p:cNvPr id="5" name="Audio 4">
            <a:hlinkClick r:id="" action="ppaction://media"/>
            <a:extLst>
              <a:ext uri="{FF2B5EF4-FFF2-40B4-BE49-F238E27FC236}">
                <a16:creationId xmlns:a16="http://schemas.microsoft.com/office/drawing/2014/main" xmlns="" id="{64738E04-2A57-4AC7-B0A6-6C2E16486188}"/>
              </a:ext>
            </a:extLst>
          </p:cNvPr>
          <p:cNvPicPr>
            <a:picLocks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1366500" y="60325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754190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2661"/>
    </mc:Choice>
    <mc:Fallback>
      <p:transition spd="slow" advTm="1266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6E68166D-2DE5-4F94-8097-742D16DB7E0D}"/>
              </a:ext>
            </a:extLst>
          </p:cNvPr>
          <p:cNvSpPr txBox="1"/>
          <p:nvPr/>
        </p:nvSpPr>
        <p:spPr>
          <a:xfrm>
            <a:off x="4578624" y="1242513"/>
            <a:ext cx="4161182" cy="954107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800" b="1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fr-FR" dirty="0"/>
              <a:t>Agroalimentaire Et Contrôle De Qualité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EA180802-26F3-4016-97DA-E3B197B77CFA}"/>
              </a:ext>
            </a:extLst>
          </p:cNvPr>
          <p:cNvSpPr txBox="1"/>
          <p:nvPr/>
        </p:nvSpPr>
        <p:spPr>
          <a:xfrm>
            <a:off x="1152940" y="3595278"/>
            <a:ext cx="5711686" cy="83099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chemeClr val="tx1"/>
                </a:solidFill>
              </a:rPr>
              <a:t>Agroalimentaire et contrôle de qualité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xmlns="" id="{06AA14B8-00EA-4134-9376-0E895278ABD9}"/>
              </a:ext>
            </a:extLst>
          </p:cNvPr>
          <p:cNvSpPr txBox="1"/>
          <p:nvPr/>
        </p:nvSpPr>
        <p:spPr>
          <a:xfrm>
            <a:off x="7275444" y="3595277"/>
            <a:ext cx="4704521" cy="83099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chemeClr val="tx1"/>
                </a:solidFill>
              </a:rPr>
              <a:t>Sécurité agroalimentaire et assurance qualité</a:t>
            </a:r>
          </a:p>
        </p:txBody>
      </p:sp>
      <p:pic>
        <p:nvPicPr>
          <p:cNvPr id="2" name="Audio 1">
            <a:hlinkClick r:id="" action="ppaction://media"/>
            <a:extLst>
              <a:ext uri="{FF2B5EF4-FFF2-40B4-BE49-F238E27FC236}">
                <a16:creationId xmlns:a16="http://schemas.microsoft.com/office/drawing/2014/main" xmlns="" id="{A88ABE41-2329-4DCC-9224-A34E72CCA435}"/>
              </a:ext>
            </a:extLst>
          </p:cNvPr>
          <p:cNvPicPr>
            <a:picLocks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1366500" y="60325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801015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9173"/>
    </mc:Choice>
    <mc:Fallback>
      <p:transition spd="slow" advTm="1917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1021BC1E-ACE0-44E7-9B84-68115BD4678C}"/>
              </a:ext>
            </a:extLst>
          </p:cNvPr>
          <p:cNvSpPr txBox="1"/>
          <p:nvPr/>
        </p:nvSpPr>
        <p:spPr>
          <a:xfrm>
            <a:off x="1749287" y="577264"/>
            <a:ext cx="9806609" cy="156966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4800" b="1" dirty="0">
                <a:solidFill>
                  <a:schemeClr val="tx1"/>
                </a:solidFill>
              </a:rPr>
              <a:t>DEPARTEMENT</a:t>
            </a:r>
          </a:p>
          <a:p>
            <a:pPr algn="ctr"/>
            <a:r>
              <a:rPr lang="fr-FR" sz="4800" b="1" dirty="0">
                <a:solidFill>
                  <a:schemeClr val="tx1"/>
                </a:solidFill>
              </a:rPr>
              <a:t>D’ECOLOGIE ET ENVIRONNEMENT</a:t>
            </a:r>
          </a:p>
        </p:txBody>
      </p:sp>
      <p:sp>
        <p:nvSpPr>
          <p:cNvPr id="4" name="Rectangle à coins arrondis 33">
            <a:extLst>
              <a:ext uri="{FF2B5EF4-FFF2-40B4-BE49-F238E27FC236}">
                <a16:creationId xmlns:a16="http://schemas.microsoft.com/office/drawing/2014/main" xmlns="" id="{91FEBC74-0A7B-46F2-83CC-FCDE4F740931}"/>
              </a:ext>
            </a:extLst>
          </p:cNvPr>
          <p:cNvSpPr>
            <a:spLocks/>
          </p:cNvSpPr>
          <p:nvPr/>
        </p:nvSpPr>
        <p:spPr>
          <a:xfrm>
            <a:off x="1948069" y="3682377"/>
            <a:ext cx="3286539" cy="102870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Ecologie et Environnement</a:t>
            </a:r>
            <a:endParaRPr lang="fr-FR" sz="2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à coins arrondis 33">
            <a:extLst>
              <a:ext uri="{FF2B5EF4-FFF2-40B4-BE49-F238E27FC236}">
                <a16:creationId xmlns:a16="http://schemas.microsoft.com/office/drawing/2014/main" xmlns="" id="{3C23AE60-66FA-46AE-BFFC-D871AC67A856}"/>
              </a:ext>
            </a:extLst>
          </p:cNvPr>
          <p:cNvSpPr>
            <a:spLocks/>
          </p:cNvSpPr>
          <p:nvPr/>
        </p:nvSpPr>
        <p:spPr>
          <a:xfrm>
            <a:off x="4984681" y="2452480"/>
            <a:ext cx="2222638" cy="10287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3200" b="1" dirty="0">
                <a:solidFill>
                  <a:schemeClr val="tx1"/>
                </a:solidFill>
                <a:effectLst/>
                <a:latin typeface="Algerian" panose="04020705040A02060702" pitchFamily="82" charset="0"/>
                <a:ea typeface="Calibri" panose="020F0502020204030204" pitchFamily="34" charset="0"/>
                <a:cs typeface="Arial" panose="020B0604020202020204" pitchFamily="34" charset="0"/>
              </a:rPr>
              <a:t>Licences</a:t>
            </a:r>
          </a:p>
        </p:txBody>
      </p:sp>
      <p:sp>
        <p:nvSpPr>
          <p:cNvPr id="6" name="Rectangle à coins arrondis 38">
            <a:extLst>
              <a:ext uri="{FF2B5EF4-FFF2-40B4-BE49-F238E27FC236}">
                <a16:creationId xmlns:a16="http://schemas.microsoft.com/office/drawing/2014/main" xmlns="" id="{844D2A0E-5BE1-4B8F-B849-584C90E14CE2}"/>
              </a:ext>
            </a:extLst>
          </p:cNvPr>
          <p:cNvSpPr>
            <a:spLocks/>
          </p:cNvSpPr>
          <p:nvPr/>
        </p:nvSpPr>
        <p:spPr>
          <a:xfrm>
            <a:off x="6096000" y="3509341"/>
            <a:ext cx="4532244" cy="122936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Biologie Ecologie des Milieux Aquatiques </a:t>
            </a:r>
          </a:p>
        </p:txBody>
      </p:sp>
      <p:pic>
        <p:nvPicPr>
          <p:cNvPr id="2" name="Audio 1">
            <a:hlinkClick r:id="" action="ppaction://media"/>
            <a:extLst>
              <a:ext uri="{FF2B5EF4-FFF2-40B4-BE49-F238E27FC236}">
                <a16:creationId xmlns:a16="http://schemas.microsoft.com/office/drawing/2014/main" xmlns="" id="{0D88EE59-6C07-4762-9C0A-62D1291EBBD0}"/>
              </a:ext>
            </a:extLst>
          </p:cNvPr>
          <p:cNvPicPr>
            <a:picLocks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1366500" y="60325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646210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5296"/>
    </mc:Choice>
    <mc:Fallback>
      <p:transition spd="slow" advTm="1529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68071578-67CC-4E6B-B631-2E31EF7CA0A0}"/>
              </a:ext>
            </a:extLst>
          </p:cNvPr>
          <p:cNvSpPr txBox="1"/>
          <p:nvPr/>
        </p:nvSpPr>
        <p:spPr>
          <a:xfrm>
            <a:off x="662604" y="2995734"/>
            <a:ext cx="4810544" cy="40011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ECOLOGIE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BBA4CC7E-02BD-43E0-96C7-23A6B5C9DB71}"/>
              </a:ext>
            </a:extLst>
          </p:cNvPr>
          <p:cNvSpPr txBox="1"/>
          <p:nvPr/>
        </p:nvSpPr>
        <p:spPr>
          <a:xfrm>
            <a:off x="3279913" y="4175889"/>
            <a:ext cx="5280991" cy="830997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ECOLOGIE VÉGÉTALE ETENVIRONNEMENT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xmlns="" id="{FEE89F50-E8EF-4668-870E-B42F5375F4F6}"/>
              </a:ext>
            </a:extLst>
          </p:cNvPr>
          <p:cNvSpPr txBox="1"/>
          <p:nvPr/>
        </p:nvSpPr>
        <p:spPr>
          <a:xfrm>
            <a:off x="6506819" y="2995734"/>
            <a:ext cx="4691268" cy="40011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ECOLOGIE ANIMALE</a:t>
            </a:r>
          </a:p>
        </p:txBody>
      </p:sp>
      <p:sp>
        <p:nvSpPr>
          <p:cNvPr id="5" name="Rectangle à coins arrondis 33">
            <a:extLst>
              <a:ext uri="{FF2B5EF4-FFF2-40B4-BE49-F238E27FC236}">
                <a16:creationId xmlns:a16="http://schemas.microsoft.com/office/drawing/2014/main" xmlns="" id="{D6B87F7D-C3D6-4D52-8297-BADADCEDB6D6}"/>
              </a:ext>
            </a:extLst>
          </p:cNvPr>
          <p:cNvSpPr>
            <a:spLocks/>
          </p:cNvSpPr>
          <p:nvPr/>
        </p:nvSpPr>
        <p:spPr>
          <a:xfrm>
            <a:off x="5274365" y="586412"/>
            <a:ext cx="3286539" cy="102870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Ecologie et Environnement</a:t>
            </a:r>
            <a:endParaRPr lang="fr-FR" sz="2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F454630B-5944-438B-90C7-F15AE6EB55CF}"/>
              </a:ext>
            </a:extLst>
          </p:cNvPr>
          <p:cNvSpPr txBox="1"/>
          <p:nvPr/>
        </p:nvSpPr>
        <p:spPr>
          <a:xfrm>
            <a:off x="3942524" y="5349442"/>
            <a:ext cx="5705058" cy="1200329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chemeClr val="tx1"/>
                </a:solidFill>
              </a:rPr>
              <a:t>Toxicologie</a:t>
            </a:r>
          </a:p>
          <a:p>
            <a:pPr algn="ctr"/>
            <a:r>
              <a:rPr lang="fr-FR" sz="2400" b="1" dirty="0">
                <a:solidFill>
                  <a:schemeClr val="tx1"/>
                </a:solidFill>
              </a:rPr>
              <a:t>industrielle et environnementale</a:t>
            </a:r>
          </a:p>
          <a:p>
            <a:pPr algn="ctr"/>
            <a:endParaRPr lang="fr-FR" sz="2400" b="1" dirty="0">
              <a:solidFill>
                <a:schemeClr val="tx1"/>
              </a:solidFill>
            </a:endParaRPr>
          </a:p>
        </p:txBody>
      </p:sp>
      <p:pic>
        <p:nvPicPr>
          <p:cNvPr id="2" name="Audio 1">
            <a:hlinkClick r:id="" action="ppaction://media"/>
            <a:extLst>
              <a:ext uri="{FF2B5EF4-FFF2-40B4-BE49-F238E27FC236}">
                <a16:creationId xmlns:a16="http://schemas.microsoft.com/office/drawing/2014/main" xmlns="" id="{A0E94BB4-1750-4EF7-A82E-4A4719CD52F1}"/>
              </a:ext>
            </a:extLst>
          </p:cNvPr>
          <p:cNvPicPr>
            <a:picLocks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1366500" y="60325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105170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20068"/>
    </mc:Choice>
    <mc:Fallback>
      <p:transition spd="slow" advTm="2006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1021BC1E-ACE0-44E7-9B84-68115BD4678C}"/>
              </a:ext>
            </a:extLst>
          </p:cNvPr>
          <p:cNvSpPr txBox="1"/>
          <p:nvPr/>
        </p:nvSpPr>
        <p:spPr>
          <a:xfrm>
            <a:off x="3260036" y="493524"/>
            <a:ext cx="7977808" cy="10772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chemeClr val="tx1"/>
                </a:solidFill>
              </a:rPr>
              <a:t>FILIÈRE </a:t>
            </a:r>
          </a:p>
          <a:p>
            <a:pPr algn="ctr"/>
            <a:r>
              <a:rPr lang="fr-FR" sz="3200" b="1" dirty="0">
                <a:solidFill>
                  <a:schemeClr val="tx1"/>
                </a:solidFill>
              </a:rPr>
              <a:t>Hydrobiologie marine et continentale</a:t>
            </a:r>
          </a:p>
        </p:txBody>
      </p:sp>
      <p:sp>
        <p:nvSpPr>
          <p:cNvPr id="4" name="Rectangle à coins arrondis 38">
            <a:extLst>
              <a:ext uri="{FF2B5EF4-FFF2-40B4-BE49-F238E27FC236}">
                <a16:creationId xmlns:a16="http://schemas.microsoft.com/office/drawing/2014/main" xmlns="" id="{60879F05-8687-4E22-B7C4-AA4C62D0B0BC}"/>
              </a:ext>
            </a:extLst>
          </p:cNvPr>
          <p:cNvSpPr>
            <a:spLocks/>
          </p:cNvSpPr>
          <p:nvPr/>
        </p:nvSpPr>
        <p:spPr>
          <a:xfrm>
            <a:off x="4007955" y="2342321"/>
            <a:ext cx="4532244" cy="122936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Biologie Ecologie des Milieux Aquatiques </a:t>
            </a:r>
          </a:p>
        </p:txBody>
      </p:sp>
      <p:sp>
        <p:nvSpPr>
          <p:cNvPr id="2" name="Flèche : bas 1">
            <a:extLst>
              <a:ext uri="{FF2B5EF4-FFF2-40B4-BE49-F238E27FC236}">
                <a16:creationId xmlns:a16="http://schemas.microsoft.com/office/drawing/2014/main" xmlns="" id="{7795CF3A-A2F8-4F68-9175-9C76585782DE}"/>
              </a:ext>
            </a:extLst>
          </p:cNvPr>
          <p:cNvSpPr/>
          <p:nvPr/>
        </p:nvSpPr>
        <p:spPr>
          <a:xfrm>
            <a:off x="5989155" y="3723861"/>
            <a:ext cx="569843" cy="848139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F183717F-22E4-459A-9822-8DE965CBC3F6}"/>
              </a:ext>
            </a:extLst>
          </p:cNvPr>
          <p:cNvSpPr/>
          <p:nvPr/>
        </p:nvSpPr>
        <p:spPr>
          <a:xfrm>
            <a:off x="4035322" y="4724180"/>
            <a:ext cx="4477508" cy="646331"/>
          </a:xfrm>
          <a:prstGeom prst="rect">
            <a:avLst/>
          </a:prstGeom>
          <a:effectLst>
            <a:outerShdw blurRad="57150" dist="19050" dir="5400000" algn="ctr" rotWithShape="0">
              <a:srgbClr val="000000">
                <a:alpha val="48000"/>
              </a:srgbClr>
            </a:outerShdw>
            <a:reflection blurRad="6350" stA="50000" endA="300" endPos="55500" dist="101600" dir="5400000" sy="-100000" algn="bl" rotWithShape="0"/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fr-FR" sz="3600" b="1" dirty="0">
                <a:solidFill>
                  <a:schemeClr val="tx1"/>
                </a:solidFill>
              </a:rPr>
              <a:t>Sciences de la mer</a:t>
            </a:r>
          </a:p>
        </p:txBody>
      </p:sp>
      <p:pic>
        <p:nvPicPr>
          <p:cNvPr id="5" name="Audio 4">
            <a:hlinkClick r:id="" action="ppaction://media"/>
            <a:extLst>
              <a:ext uri="{FF2B5EF4-FFF2-40B4-BE49-F238E27FC236}">
                <a16:creationId xmlns:a16="http://schemas.microsoft.com/office/drawing/2014/main" xmlns="" id="{00224249-A22F-43A4-B4E1-A6AC5F5C73CC}"/>
              </a:ext>
            </a:extLst>
          </p:cNvPr>
          <p:cNvPicPr>
            <a:picLocks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1366500" y="60325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966984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24361"/>
    </mc:Choice>
    <mc:Fallback>
      <p:transition spd="slow" advTm="2436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EAAF0EEB-AD75-41D1-B94B-8A2D626FE976}"/>
              </a:ext>
            </a:extLst>
          </p:cNvPr>
          <p:cNvSpPr txBox="1"/>
          <p:nvPr/>
        </p:nvSpPr>
        <p:spPr>
          <a:xfrm>
            <a:off x="443948" y="5817554"/>
            <a:ext cx="3852657" cy="830997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chemeClr val="tx1"/>
                </a:solidFill>
              </a:rPr>
              <a:t>Protection des végétaux</a:t>
            </a:r>
          </a:p>
          <a:p>
            <a:pPr algn="ctr"/>
            <a:r>
              <a:rPr lang="fr-FR" sz="2400" b="1" dirty="0">
                <a:solidFill>
                  <a:schemeClr val="tx1"/>
                </a:solidFill>
              </a:rPr>
              <a:t>-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EB246A65-C399-4BB4-A9C4-5B197A10A31F}"/>
              </a:ext>
            </a:extLst>
          </p:cNvPr>
          <p:cNvSpPr txBox="1"/>
          <p:nvPr/>
        </p:nvSpPr>
        <p:spPr>
          <a:xfrm>
            <a:off x="7779024" y="5829657"/>
            <a:ext cx="3624469" cy="830997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chemeClr val="tx1"/>
                </a:solidFill>
              </a:rPr>
              <a:t>Production végétale</a:t>
            </a:r>
          </a:p>
          <a:p>
            <a:pPr algn="ctr"/>
            <a:endParaRPr lang="fr-FR" sz="2400" b="1" dirty="0">
              <a:solidFill>
                <a:schemeClr val="tx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A252C98E-15C2-4D07-9065-36D15A19E0A9}"/>
              </a:ext>
            </a:extLst>
          </p:cNvPr>
          <p:cNvSpPr/>
          <p:nvPr/>
        </p:nvSpPr>
        <p:spPr>
          <a:xfrm>
            <a:off x="2187643" y="1028343"/>
            <a:ext cx="8903399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fr-FR" sz="4800" b="1" dirty="0">
                <a:solidFill>
                  <a:schemeClr val="tx1"/>
                </a:solidFill>
              </a:rPr>
              <a:t>DEPARTEMENT D’AGRONOMIE</a:t>
            </a:r>
          </a:p>
        </p:txBody>
      </p:sp>
      <p:sp>
        <p:nvSpPr>
          <p:cNvPr id="6" name="Rectangle à coins arrondis 34">
            <a:extLst>
              <a:ext uri="{FF2B5EF4-FFF2-40B4-BE49-F238E27FC236}">
                <a16:creationId xmlns:a16="http://schemas.microsoft.com/office/drawing/2014/main" xmlns="" id="{469E0B46-EF65-488F-9DF4-99919A3930BF}"/>
              </a:ext>
            </a:extLst>
          </p:cNvPr>
          <p:cNvSpPr>
            <a:spLocks/>
          </p:cNvSpPr>
          <p:nvPr/>
        </p:nvSpPr>
        <p:spPr>
          <a:xfrm>
            <a:off x="4270926" y="3718964"/>
            <a:ext cx="3852657" cy="91440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Production Végétale</a:t>
            </a:r>
          </a:p>
        </p:txBody>
      </p:sp>
      <p:sp>
        <p:nvSpPr>
          <p:cNvPr id="7" name="Rectangle à coins arrondis 34">
            <a:extLst>
              <a:ext uri="{FF2B5EF4-FFF2-40B4-BE49-F238E27FC236}">
                <a16:creationId xmlns:a16="http://schemas.microsoft.com/office/drawing/2014/main" xmlns="" id="{DD022A08-773A-409B-A5FD-A97424488706}"/>
              </a:ext>
            </a:extLst>
          </p:cNvPr>
          <p:cNvSpPr>
            <a:spLocks/>
          </p:cNvSpPr>
          <p:nvPr/>
        </p:nvSpPr>
        <p:spPr>
          <a:xfrm>
            <a:off x="4452730" y="2241205"/>
            <a:ext cx="3852657" cy="91440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LICENCE</a:t>
            </a:r>
          </a:p>
        </p:txBody>
      </p:sp>
      <p:sp>
        <p:nvSpPr>
          <p:cNvPr id="2" name="Flèche : bas 1">
            <a:extLst>
              <a:ext uri="{FF2B5EF4-FFF2-40B4-BE49-F238E27FC236}">
                <a16:creationId xmlns:a16="http://schemas.microsoft.com/office/drawing/2014/main" xmlns="" id="{011651DD-720B-452E-90B4-C83C4944BC5C}"/>
              </a:ext>
            </a:extLst>
          </p:cNvPr>
          <p:cNvSpPr/>
          <p:nvPr/>
        </p:nvSpPr>
        <p:spPr>
          <a:xfrm rot="3530162">
            <a:off x="2848187" y="4024150"/>
            <a:ext cx="742122" cy="1987113"/>
          </a:xfrm>
          <a:prstGeom prst="downArrow">
            <a:avLst>
              <a:gd name="adj1" fmla="val 25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lèche : bas 7">
            <a:extLst>
              <a:ext uri="{FF2B5EF4-FFF2-40B4-BE49-F238E27FC236}">
                <a16:creationId xmlns:a16="http://schemas.microsoft.com/office/drawing/2014/main" xmlns="" id="{A2E24DAD-5C4D-458B-9B46-4623B54E4568}"/>
              </a:ext>
            </a:extLst>
          </p:cNvPr>
          <p:cNvSpPr/>
          <p:nvPr/>
        </p:nvSpPr>
        <p:spPr>
          <a:xfrm rot="19112613">
            <a:off x="8495375" y="4021672"/>
            <a:ext cx="742122" cy="1987113"/>
          </a:xfrm>
          <a:prstGeom prst="downArrow">
            <a:avLst>
              <a:gd name="adj1" fmla="val 25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Audio 2">
            <a:hlinkClick r:id="" action="ppaction://media"/>
            <a:extLst>
              <a:ext uri="{FF2B5EF4-FFF2-40B4-BE49-F238E27FC236}">
                <a16:creationId xmlns:a16="http://schemas.microsoft.com/office/drawing/2014/main" xmlns="" id="{86EB878A-98A6-4643-B28A-A16F394F5605}"/>
              </a:ext>
            </a:extLst>
          </p:cNvPr>
          <p:cNvPicPr>
            <a:picLocks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1366500" y="60325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419624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24389"/>
    </mc:Choice>
    <mc:Fallback>
      <p:transition spd="slow" advTm="2438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553BF169-6774-41E8-AC9F-5DDB2B9B4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30955" y="287294"/>
            <a:ext cx="5357191" cy="1293028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fr-FR" sz="3200" b="1" dirty="0">
                <a:solidFill>
                  <a:srgbClr val="FF0000"/>
                </a:solidFill>
              </a:rPr>
              <a:t>NOMBRE DES MASTERS PAR DEPARTEMENT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C995A578-C4BE-4AED-A9DD-BCFAE2756A09}"/>
              </a:ext>
            </a:extLst>
          </p:cNvPr>
          <p:cNvSpPr txBox="1"/>
          <p:nvPr/>
        </p:nvSpPr>
        <p:spPr>
          <a:xfrm>
            <a:off x="646044" y="1599731"/>
            <a:ext cx="1550504" cy="40011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BIOLOGIE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C727C4D1-066D-4B24-803F-6BCC453F656E}"/>
              </a:ext>
            </a:extLst>
          </p:cNvPr>
          <p:cNvSpPr txBox="1"/>
          <p:nvPr/>
        </p:nvSpPr>
        <p:spPr>
          <a:xfrm>
            <a:off x="3960743" y="1549771"/>
            <a:ext cx="1550504" cy="40011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chemeClr val="tx1"/>
                </a:solidFill>
              </a:rPr>
              <a:t>ECOLOGIE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xmlns="" id="{36115423-A983-4A55-913D-67AFCEA262CA}"/>
              </a:ext>
            </a:extLst>
          </p:cNvPr>
          <p:cNvSpPr txBox="1"/>
          <p:nvPr/>
        </p:nvSpPr>
        <p:spPr>
          <a:xfrm>
            <a:off x="8509550" y="1880905"/>
            <a:ext cx="1842053" cy="40011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chemeClr val="tx1"/>
                </a:solidFill>
              </a:rPr>
              <a:t>AGRONOMIE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xmlns="" id="{1C34190E-5360-4FEC-8087-8A718059FF66}"/>
              </a:ext>
            </a:extLst>
          </p:cNvPr>
          <p:cNvSpPr txBox="1"/>
          <p:nvPr/>
        </p:nvSpPr>
        <p:spPr>
          <a:xfrm>
            <a:off x="3960743" y="2143491"/>
            <a:ext cx="2372140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/>
              <a:t>02 LICENCES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xmlns="" id="{6778F659-6D72-4B4B-8794-55557C9F280B}"/>
              </a:ext>
            </a:extLst>
          </p:cNvPr>
          <p:cNvSpPr txBox="1"/>
          <p:nvPr/>
        </p:nvSpPr>
        <p:spPr>
          <a:xfrm>
            <a:off x="646044" y="2260299"/>
            <a:ext cx="2372140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/>
              <a:t>04 LICENCES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xmlns="" id="{2BE1DDF4-EB8D-45A5-9C28-DCDCC247C534}"/>
              </a:ext>
            </a:extLst>
          </p:cNvPr>
          <p:cNvSpPr txBox="1"/>
          <p:nvPr/>
        </p:nvSpPr>
        <p:spPr>
          <a:xfrm>
            <a:off x="815009" y="2930098"/>
            <a:ext cx="2372140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15 MASTERS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xmlns="" id="{D00F1F27-F4B7-4C34-AB03-60C2C67C068D}"/>
              </a:ext>
            </a:extLst>
          </p:cNvPr>
          <p:cNvSpPr txBox="1"/>
          <p:nvPr/>
        </p:nvSpPr>
        <p:spPr>
          <a:xfrm>
            <a:off x="4108174" y="2904216"/>
            <a:ext cx="2372140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05 MASTERS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xmlns="" id="{DEE2704B-D702-4B96-AF03-C76244917D7B}"/>
              </a:ext>
            </a:extLst>
          </p:cNvPr>
          <p:cNvSpPr txBox="1"/>
          <p:nvPr/>
        </p:nvSpPr>
        <p:spPr>
          <a:xfrm>
            <a:off x="7979463" y="2930098"/>
            <a:ext cx="2372140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02 MASTERS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xmlns="" id="{11DB07F6-FE3E-4A51-A62C-5AC6ACAD6C63}"/>
              </a:ext>
            </a:extLst>
          </p:cNvPr>
          <p:cNvSpPr txBox="1"/>
          <p:nvPr/>
        </p:nvSpPr>
        <p:spPr>
          <a:xfrm>
            <a:off x="7979463" y="2396932"/>
            <a:ext cx="2372140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/>
              <a:t>01 LICENCE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xmlns="" id="{B68BEBD1-808C-40B2-BBA2-FF059A0DAA7E}"/>
              </a:ext>
            </a:extLst>
          </p:cNvPr>
          <p:cNvSpPr txBox="1"/>
          <p:nvPr/>
        </p:nvSpPr>
        <p:spPr>
          <a:xfrm>
            <a:off x="8072229" y="3692129"/>
            <a:ext cx="45587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Master :</a:t>
            </a:r>
            <a:r>
              <a:rPr lang="fr-FR" dirty="0"/>
              <a:t> Production végétale</a:t>
            </a:r>
          </a:p>
          <a:p>
            <a:r>
              <a:rPr lang="fr-FR" b="1" dirty="0"/>
              <a:t>Master :</a:t>
            </a:r>
            <a:r>
              <a:rPr lang="fr-FR" dirty="0"/>
              <a:t> Protection des végétaux</a:t>
            </a:r>
          </a:p>
          <a:p>
            <a:endParaRPr lang="fr-FR" dirty="0"/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xmlns="" id="{36B8525A-EF47-4BD0-9C69-7C28EB7009B0}"/>
              </a:ext>
            </a:extLst>
          </p:cNvPr>
          <p:cNvSpPr txBox="1"/>
          <p:nvPr/>
        </p:nvSpPr>
        <p:spPr>
          <a:xfrm>
            <a:off x="3632750" y="3664941"/>
            <a:ext cx="434671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Master :</a:t>
            </a:r>
            <a:r>
              <a:rPr lang="fr-FR" dirty="0"/>
              <a:t> Sciences de la mer </a:t>
            </a:r>
          </a:p>
          <a:p>
            <a:r>
              <a:rPr lang="fr-FR" b="1" dirty="0"/>
              <a:t>Master  :</a:t>
            </a:r>
            <a:r>
              <a:rPr lang="fr-FR" dirty="0"/>
              <a:t> Ecologie</a:t>
            </a:r>
          </a:p>
          <a:p>
            <a:r>
              <a:rPr lang="fr-FR" b="1" dirty="0"/>
              <a:t>Master  :</a:t>
            </a:r>
            <a:r>
              <a:rPr lang="fr-FR" dirty="0"/>
              <a:t> Ecologie végétale et environnement</a:t>
            </a:r>
          </a:p>
          <a:p>
            <a:r>
              <a:rPr lang="fr-FR" b="1" dirty="0"/>
              <a:t>Master :</a:t>
            </a:r>
            <a:r>
              <a:rPr lang="fr-FR" dirty="0"/>
              <a:t> Ecologie animale</a:t>
            </a:r>
          </a:p>
          <a:p>
            <a:r>
              <a:rPr lang="fr-FR" b="1" dirty="0"/>
              <a:t>Master :</a:t>
            </a:r>
            <a:r>
              <a:rPr lang="fr-FR" dirty="0"/>
              <a:t> Toxicologie industrielle et environnementale</a:t>
            </a:r>
          </a:p>
          <a:p>
            <a:endParaRPr lang="fr-FR" dirty="0"/>
          </a:p>
        </p:txBody>
      </p:sp>
      <p:pic>
        <p:nvPicPr>
          <p:cNvPr id="3" name="Audio 2">
            <a:hlinkClick r:id="" action="ppaction://media"/>
            <a:extLst>
              <a:ext uri="{FF2B5EF4-FFF2-40B4-BE49-F238E27FC236}">
                <a16:creationId xmlns:a16="http://schemas.microsoft.com/office/drawing/2014/main" xmlns="" id="{96D4BAEE-D9D0-42DD-8ECC-397EA6CFDD33}"/>
              </a:ext>
            </a:extLst>
          </p:cNvPr>
          <p:cNvPicPr>
            <a:picLocks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1366500" y="60325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870724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36309"/>
    </mc:Choice>
    <mc:Fallback>
      <p:transition spd="slow" advTm="3630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81448"/>
            <a:ext cx="12192000" cy="1228698"/>
          </a:xfr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pPr algn="ctr"/>
            <a:r>
              <a:rPr lang="fr-FR" sz="3200" dirty="0">
                <a:latin typeface="Algerian" panose="04020705040A02060702" pitchFamily="82" charset="0"/>
              </a:rPr>
              <a:t>Les filières du domaines  </a:t>
            </a:r>
            <a:r>
              <a:rPr lang="fr-FR" sz="3200" dirty="0" err="1">
                <a:latin typeface="Algerian" panose="04020705040A02060702" pitchFamily="82" charset="0"/>
              </a:rPr>
              <a:t>s.n.v</a:t>
            </a:r>
            <a:r>
              <a:rPr lang="fr-FR" sz="3200" dirty="0">
                <a:latin typeface="Algerian" panose="04020705040A02060702" pitchFamily="82" charset="0"/>
              </a:rPr>
              <a:t> </a:t>
            </a:r>
            <a:br>
              <a:rPr lang="fr-FR" sz="3200" dirty="0">
                <a:latin typeface="Algerian" panose="04020705040A02060702" pitchFamily="82" charset="0"/>
              </a:rPr>
            </a:br>
            <a:r>
              <a:rPr lang="fr-FR" sz="3200" dirty="0"/>
              <a:t>Suite aux arrêtés 638 et 737 du 24/07/2014  et 500 du 15/07/2014 </a:t>
            </a:r>
            <a:br>
              <a:rPr lang="fr-FR" sz="3200" dirty="0"/>
            </a:br>
            <a:r>
              <a:rPr lang="fr-FR" sz="2000" dirty="0"/>
              <a:t/>
            </a:r>
            <a:br>
              <a:rPr lang="fr-FR" sz="2000" dirty="0"/>
            </a:br>
            <a:r>
              <a:rPr lang="fr-FR" sz="2700" dirty="0"/>
              <a:t/>
            </a:r>
            <a:br>
              <a:rPr lang="fr-FR" sz="2700" dirty="0"/>
            </a:br>
            <a:endParaRPr lang="fr-FR" sz="27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37910" y="1399309"/>
            <a:ext cx="10999387" cy="5278801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2400" b="1" dirty="0">
                <a:solidFill>
                  <a:srgbClr val="FF0000"/>
                </a:solidFill>
                <a:latin typeface="Algerian" panose="04020705040A02060702" pitchFamily="82" charset="0"/>
              </a:rPr>
              <a:t>Après la première année tronc commun </a:t>
            </a:r>
          </a:p>
          <a:p>
            <a:pPr algn="ctr">
              <a:buNone/>
            </a:pPr>
            <a:endParaRPr lang="fr-FR" sz="2400" b="1" dirty="0">
              <a:solidFill>
                <a:srgbClr val="FF0000"/>
              </a:solidFill>
              <a:latin typeface="Algerian" panose="04020705040A02060702" pitchFamily="82" charset="0"/>
            </a:endParaRPr>
          </a:p>
          <a:p>
            <a:pPr algn="ctr">
              <a:buNone/>
            </a:pPr>
            <a:endParaRPr lang="fr-FR" sz="2400" b="1" dirty="0">
              <a:solidFill>
                <a:srgbClr val="FF0000"/>
              </a:solidFill>
              <a:latin typeface="Algerian" panose="04020705040A02060702" pitchFamily="82" charset="0"/>
            </a:endParaRPr>
          </a:p>
          <a:p>
            <a:pPr algn="ctr"/>
            <a:r>
              <a:rPr lang="fr-FR" sz="2800" b="1" dirty="0">
                <a:solidFill>
                  <a:schemeClr val="bg2">
                    <a:lumMod val="25000"/>
                  </a:schemeClr>
                </a:solidFill>
                <a:latin typeface="Algerian" panose="04020705040A02060702" pitchFamily="82" charset="0"/>
              </a:rPr>
              <a:t>2</a:t>
            </a:r>
            <a:r>
              <a:rPr lang="fr-FR" sz="2800" b="1" baseline="30000" dirty="0">
                <a:solidFill>
                  <a:schemeClr val="bg2">
                    <a:lumMod val="25000"/>
                  </a:schemeClr>
                </a:solidFill>
                <a:latin typeface="Algerian" panose="04020705040A02060702" pitchFamily="82" charset="0"/>
              </a:rPr>
              <a:t>ème</a:t>
            </a:r>
            <a:r>
              <a:rPr lang="fr-FR" sz="2800" b="1" dirty="0">
                <a:solidFill>
                  <a:schemeClr val="bg2">
                    <a:lumMod val="25000"/>
                  </a:schemeClr>
                </a:solidFill>
                <a:latin typeface="Algerian" panose="04020705040A02060702" pitchFamily="82" charset="0"/>
              </a:rPr>
              <a:t> année – S.N.V</a:t>
            </a:r>
          </a:p>
          <a:p>
            <a:pPr marL="0" indent="0" algn="ctr">
              <a:buNone/>
            </a:pPr>
            <a:endParaRPr lang="fr-FR" sz="2800" b="1" dirty="0">
              <a:solidFill>
                <a:schemeClr val="bg2">
                  <a:lumMod val="25000"/>
                </a:schemeClr>
              </a:solidFill>
              <a:latin typeface="Algerian" panose="04020705040A02060702" pitchFamily="82" charset="0"/>
            </a:endParaRPr>
          </a:p>
          <a:p>
            <a:r>
              <a:rPr lang="fr-FR" sz="2800" b="1" dirty="0">
                <a:solidFill>
                  <a:schemeClr val="accent1">
                    <a:lumMod val="50000"/>
                  </a:schemeClr>
                </a:solidFill>
              </a:rPr>
              <a:t>- </a:t>
            </a:r>
            <a:r>
              <a:rPr lang="fr-FR" sz="2800" b="1" dirty="0">
                <a:solidFill>
                  <a:schemeClr val="accent1">
                    <a:lumMod val="50000"/>
                  </a:schemeClr>
                </a:solidFill>
                <a:latin typeface="Algerian" panose="04020705040A02060702" pitchFamily="82" charset="0"/>
              </a:rPr>
              <a:t>Sciences Biologiques</a:t>
            </a:r>
          </a:p>
          <a:p>
            <a:r>
              <a:rPr lang="fr-FR" sz="2800" b="1" dirty="0">
                <a:solidFill>
                  <a:schemeClr val="accent1">
                    <a:lumMod val="50000"/>
                  </a:schemeClr>
                </a:solidFill>
              </a:rPr>
              <a:t>- </a:t>
            </a:r>
            <a:r>
              <a:rPr lang="fr-FR" sz="2800" b="1" dirty="0">
                <a:solidFill>
                  <a:schemeClr val="accent1">
                    <a:lumMod val="50000"/>
                  </a:schemeClr>
                </a:solidFill>
                <a:latin typeface="Algerian" panose="04020705040A02060702" pitchFamily="82" charset="0"/>
              </a:rPr>
              <a:t>Sciences Alimentaires</a:t>
            </a:r>
          </a:p>
          <a:p>
            <a:r>
              <a:rPr lang="fr-FR" sz="2800" b="1" dirty="0">
                <a:solidFill>
                  <a:schemeClr val="accent1">
                    <a:lumMod val="50000"/>
                  </a:schemeClr>
                </a:solidFill>
                <a:latin typeface="Algerian" panose="04020705040A02060702" pitchFamily="82" charset="0"/>
              </a:rPr>
              <a:t>- Ecologie et Environnement</a:t>
            </a:r>
          </a:p>
          <a:p>
            <a:r>
              <a:rPr lang="fr-FR" sz="2800" b="1" dirty="0">
                <a:solidFill>
                  <a:schemeClr val="accent1">
                    <a:lumMod val="50000"/>
                  </a:schemeClr>
                </a:solidFill>
                <a:latin typeface="Algerian" panose="04020705040A02060702" pitchFamily="82" charset="0"/>
              </a:rPr>
              <a:t>- Sciences Agronomiques</a:t>
            </a:r>
          </a:p>
          <a:p>
            <a:r>
              <a:rPr lang="fr-FR" sz="2800" b="1" dirty="0">
                <a:solidFill>
                  <a:schemeClr val="accent1">
                    <a:lumMod val="50000"/>
                  </a:schemeClr>
                </a:solidFill>
                <a:latin typeface="Algerian" panose="04020705040A02060702" pitchFamily="82" charset="0"/>
              </a:rPr>
              <a:t>- Hydrobiologie marine et Continentale</a:t>
            </a:r>
          </a:p>
          <a:p>
            <a:r>
              <a:rPr lang="fr-FR" sz="2800" b="1" dirty="0">
                <a:solidFill>
                  <a:schemeClr val="accent1">
                    <a:lumMod val="50000"/>
                  </a:schemeClr>
                </a:solidFill>
                <a:latin typeface="Algerian" panose="04020705040A02060702" pitchFamily="82" charset="0"/>
              </a:rPr>
              <a:t>- Foresterie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23239"/>
    </mc:Choice>
    <mc:Fallback>
      <p:transition spd="slow" advTm="123239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073B123E-B892-4026-A6D8-94ABFF4B096E}"/>
              </a:ext>
            </a:extLst>
          </p:cNvPr>
          <p:cNvSpPr txBox="1"/>
          <p:nvPr/>
        </p:nvSpPr>
        <p:spPr>
          <a:xfrm>
            <a:off x="2557670" y="1000396"/>
            <a:ext cx="9170503" cy="5863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500" b="1" dirty="0"/>
              <a:t>Master :</a:t>
            </a:r>
            <a:r>
              <a:rPr lang="fr-FR" sz="2500" dirty="0"/>
              <a:t> Biochimie</a:t>
            </a:r>
          </a:p>
          <a:p>
            <a:r>
              <a:rPr lang="fr-FR" sz="2500" b="1" dirty="0"/>
              <a:t>Master  :</a:t>
            </a:r>
            <a:r>
              <a:rPr lang="fr-FR" sz="2500" dirty="0"/>
              <a:t> Biochimie appliquée</a:t>
            </a:r>
          </a:p>
          <a:p>
            <a:r>
              <a:rPr lang="fr-FR" sz="2500" b="1" dirty="0"/>
              <a:t>Master  :</a:t>
            </a:r>
            <a:r>
              <a:rPr lang="fr-FR" sz="2500" dirty="0"/>
              <a:t> Microbiologie et contrôle qualité </a:t>
            </a:r>
          </a:p>
          <a:p>
            <a:r>
              <a:rPr lang="fr-FR" sz="2500" b="1" dirty="0"/>
              <a:t>Master  :</a:t>
            </a:r>
            <a:r>
              <a:rPr lang="fr-FR" sz="2500" dirty="0"/>
              <a:t> Microbiologie Fondamentale </a:t>
            </a:r>
          </a:p>
          <a:p>
            <a:r>
              <a:rPr lang="fr-FR" sz="2500" b="1" dirty="0"/>
              <a:t>Master :</a:t>
            </a:r>
            <a:r>
              <a:rPr lang="fr-FR" sz="2500" dirty="0"/>
              <a:t> Physiologie cellulaire et physiopathologie</a:t>
            </a:r>
          </a:p>
          <a:p>
            <a:r>
              <a:rPr lang="fr-FR" sz="2500" b="1" dirty="0"/>
              <a:t>Master :</a:t>
            </a:r>
            <a:r>
              <a:rPr lang="fr-FR" sz="2500" dirty="0"/>
              <a:t> Immunologie</a:t>
            </a:r>
          </a:p>
          <a:p>
            <a:r>
              <a:rPr lang="fr-FR" sz="2500" b="1" dirty="0"/>
              <a:t>Master :</a:t>
            </a:r>
            <a:r>
              <a:rPr lang="fr-FR" sz="2500" dirty="0"/>
              <a:t> Infectiologie </a:t>
            </a:r>
          </a:p>
          <a:p>
            <a:r>
              <a:rPr lang="fr-FR" sz="2500" b="1" dirty="0"/>
              <a:t>Master :</a:t>
            </a:r>
            <a:r>
              <a:rPr lang="fr-FR" sz="2500" dirty="0"/>
              <a:t> Génétique </a:t>
            </a:r>
          </a:p>
          <a:p>
            <a:r>
              <a:rPr lang="fr-FR" sz="2500" b="1" dirty="0"/>
              <a:t>Master :</a:t>
            </a:r>
            <a:r>
              <a:rPr lang="fr-FR" sz="2500" dirty="0"/>
              <a:t> Biologie moléculaire et cellulaire</a:t>
            </a:r>
          </a:p>
          <a:p>
            <a:r>
              <a:rPr lang="fr-FR" sz="2500" b="1" dirty="0"/>
              <a:t>Master :</a:t>
            </a:r>
            <a:r>
              <a:rPr lang="fr-FR" sz="2500" dirty="0"/>
              <a:t> Génétique des populations</a:t>
            </a:r>
          </a:p>
          <a:p>
            <a:r>
              <a:rPr lang="fr-FR" sz="2500" b="1" dirty="0"/>
              <a:t>Master :</a:t>
            </a:r>
            <a:r>
              <a:rPr lang="fr-FR" sz="2500" dirty="0"/>
              <a:t> Biologie de la nutrition</a:t>
            </a:r>
          </a:p>
          <a:p>
            <a:r>
              <a:rPr lang="fr-FR" sz="2500" b="1" dirty="0"/>
              <a:t>Master :</a:t>
            </a:r>
            <a:r>
              <a:rPr lang="fr-FR" sz="2500" dirty="0"/>
              <a:t>  Nutrition et Diététique</a:t>
            </a:r>
          </a:p>
          <a:p>
            <a:r>
              <a:rPr lang="fr-FR" sz="2500" b="1" dirty="0"/>
              <a:t>Master :</a:t>
            </a:r>
            <a:r>
              <a:rPr lang="fr-FR" sz="2500" dirty="0"/>
              <a:t> Nutrition et Pathologie</a:t>
            </a:r>
          </a:p>
          <a:p>
            <a:r>
              <a:rPr lang="fr-FR" sz="2500" b="1" dirty="0"/>
              <a:t>Master :</a:t>
            </a:r>
            <a:r>
              <a:rPr lang="fr-FR" sz="2500" dirty="0"/>
              <a:t> Agroalimentaire et Contrôle de Qualité</a:t>
            </a:r>
          </a:p>
          <a:p>
            <a:r>
              <a:rPr lang="fr-FR" sz="2500" b="1" dirty="0"/>
              <a:t>Master :</a:t>
            </a:r>
            <a:r>
              <a:rPr lang="fr-FR" sz="2500" dirty="0"/>
              <a:t> Sécurité Agroalimentaire et Assurance Qualité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92DC66C4-E418-47E5-ACBC-E452B312E43F}"/>
              </a:ext>
            </a:extLst>
          </p:cNvPr>
          <p:cNvSpPr txBox="1"/>
          <p:nvPr/>
        </p:nvSpPr>
        <p:spPr>
          <a:xfrm>
            <a:off x="155713" y="2050304"/>
            <a:ext cx="1550504" cy="40011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BIOLOGIE</a:t>
            </a:r>
          </a:p>
        </p:txBody>
      </p:sp>
      <p:pic>
        <p:nvPicPr>
          <p:cNvPr id="2" name="Audio 1">
            <a:hlinkClick r:id="" action="ppaction://media"/>
            <a:extLst>
              <a:ext uri="{FF2B5EF4-FFF2-40B4-BE49-F238E27FC236}">
                <a16:creationId xmlns:a16="http://schemas.microsoft.com/office/drawing/2014/main" xmlns="" id="{0B9098AE-04F0-4BBC-BE71-C1F714428898}"/>
              </a:ext>
            </a:extLst>
          </p:cNvPr>
          <p:cNvPicPr>
            <a:picLocks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1366500" y="60325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64840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8425"/>
    </mc:Choice>
    <mc:Fallback>
      <p:transition spd="slow" advTm="842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>
            <a:extLst>
              <a:ext uri="{FF2B5EF4-FFF2-40B4-BE49-F238E27FC236}">
                <a16:creationId xmlns:a16="http://schemas.microsoft.com/office/drawing/2014/main" xmlns="" id="{AB195624-456A-42BC-B65E-328FD0F5AA37}"/>
              </a:ext>
            </a:extLst>
          </p:cNvPr>
          <p:cNvSpPr txBox="1"/>
          <p:nvPr/>
        </p:nvSpPr>
        <p:spPr>
          <a:xfrm>
            <a:off x="427704" y="912927"/>
            <a:ext cx="11164528" cy="37394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fr-FR" sz="3100" b="1" i="0" u="none" strike="noStrike" kern="1200" cap="none" spc="0" normalizeH="0" baseline="0" noProof="0" dirty="0">
                <a:ln>
                  <a:noFill/>
                </a:ln>
                <a:solidFill>
                  <a:srgbClr val="8CADAE">
                    <a:lumMod val="50000"/>
                  </a:srgbClr>
                </a:solidFill>
                <a:effectLst/>
                <a:uLnTx/>
                <a:uFillTx/>
                <a:latin typeface="Georgia"/>
                <a:ea typeface="+mj-ea"/>
                <a:cs typeface="+mj-cs"/>
              </a:rPr>
              <a:t>Université de Tlemcen</a:t>
            </a:r>
            <a:br>
              <a:rPr kumimoji="0" lang="fr-FR" sz="3100" b="1" i="0" u="none" strike="noStrike" kern="1200" cap="none" spc="0" normalizeH="0" baseline="0" noProof="0" dirty="0">
                <a:ln>
                  <a:noFill/>
                </a:ln>
                <a:solidFill>
                  <a:srgbClr val="8CADAE">
                    <a:lumMod val="50000"/>
                  </a:srgbClr>
                </a:solidFill>
                <a:effectLst/>
                <a:uLnTx/>
                <a:uFillTx/>
                <a:latin typeface="Georgia"/>
                <a:ea typeface="+mj-ea"/>
                <a:cs typeface="+mj-cs"/>
              </a:rPr>
            </a:br>
            <a:r>
              <a:rPr kumimoji="0" lang="fr-FR" sz="3100" b="1" i="0" u="none" strike="noStrike" kern="1200" cap="none" spc="0" normalizeH="0" baseline="0" noProof="0" dirty="0">
                <a:ln>
                  <a:noFill/>
                </a:ln>
                <a:solidFill>
                  <a:srgbClr val="8CADAE">
                    <a:lumMod val="50000"/>
                  </a:srgbClr>
                </a:solidFill>
                <a:effectLst/>
                <a:uLnTx/>
                <a:uFillTx/>
                <a:latin typeface="Georgia"/>
                <a:ea typeface="+mj-ea"/>
                <a:cs typeface="+mj-cs"/>
              </a:rPr>
              <a:t>Faculté des Sciences de la Nature et de la Vie, et des Sciences de la Terre et de l’Univers</a:t>
            </a:r>
            <a:r>
              <a:rPr kumimoji="0" lang="fr-FR" sz="2700" b="1" i="0" u="none" strike="noStrike" kern="1200" cap="none" spc="0" normalizeH="0" baseline="0" noProof="0" dirty="0">
                <a:ln>
                  <a:noFill/>
                </a:ln>
                <a:solidFill>
                  <a:srgbClr val="8CADAE">
                    <a:lumMod val="50000"/>
                  </a:srgbClr>
                </a:solidFill>
                <a:effectLst/>
                <a:uLnTx/>
                <a:uFillTx/>
                <a:latin typeface="Georgia"/>
                <a:ea typeface="+mj-ea"/>
                <a:cs typeface="+mj-cs"/>
              </a:rPr>
              <a:t/>
            </a:r>
            <a:br>
              <a:rPr kumimoji="0" lang="fr-FR" sz="2700" b="1" i="0" u="none" strike="noStrike" kern="1200" cap="none" spc="0" normalizeH="0" baseline="0" noProof="0" dirty="0">
                <a:ln>
                  <a:noFill/>
                </a:ln>
                <a:solidFill>
                  <a:srgbClr val="8CADAE">
                    <a:lumMod val="50000"/>
                  </a:srgbClr>
                </a:solidFill>
                <a:effectLst/>
                <a:uLnTx/>
                <a:uFillTx/>
                <a:latin typeface="Georgia"/>
                <a:ea typeface="+mj-ea"/>
                <a:cs typeface="+mj-cs"/>
              </a:rPr>
            </a:br>
            <a:r>
              <a:rPr kumimoji="0" lang="fr-FR" sz="2200" b="0" i="0" u="none" strike="noStrike" kern="1200" cap="none" spc="0" normalizeH="0" baseline="0" noProof="0" dirty="0">
                <a:ln>
                  <a:noFill/>
                </a:ln>
                <a:solidFill>
                  <a:srgbClr val="D16349"/>
                </a:solidFill>
                <a:effectLst/>
                <a:uLnTx/>
                <a:uFillTx/>
                <a:latin typeface="Georgia"/>
                <a:ea typeface="+mj-ea"/>
                <a:cs typeface="+mj-cs"/>
              </a:rPr>
              <a:t>Nouveau Pôle, la Rocade 2 Mansourah, BP119 Tlemcen– Algérie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srgbClr val="D16349"/>
                </a:solidFill>
                <a:effectLst/>
                <a:uLnTx/>
                <a:uFillTx/>
                <a:latin typeface="Georgia"/>
                <a:ea typeface="+mj-ea"/>
                <a:cs typeface="+mj-cs"/>
              </a:rPr>
              <a:t/>
            </a:r>
            <a:b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srgbClr val="D16349"/>
                </a:solidFill>
                <a:effectLst/>
                <a:uLnTx/>
                <a:uFillTx/>
                <a:latin typeface="Georgia"/>
                <a:ea typeface="+mj-ea"/>
                <a:cs typeface="+mj-cs"/>
              </a:rPr>
            </a:b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srgbClr val="D16349"/>
                </a:solidFill>
                <a:effectLst/>
                <a:uLnTx/>
                <a:uFillTx/>
                <a:latin typeface="Georgia"/>
                <a:ea typeface="+mj-ea"/>
                <a:cs typeface="+mj-cs"/>
              </a:rPr>
              <a:t/>
            </a:r>
            <a:b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srgbClr val="D16349"/>
                </a:solidFill>
                <a:effectLst/>
                <a:uLnTx/>
                <a:uFillTx/>
                <a:latin typeface="Georgia"/>
                <a:ea typeface="+mj-ea"/>
                <a:cs typeface="+mj-cs"/>
              </a:rPr>
            </a:br>
            <a:r>
              <a:rPr kumimoji="0" lang="fr-FR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/>
                <a:ea typeface="+mj-ea"/>
                <a:cs typeface="+mj-cs"/>
              </a:rPr>
              <a:t/>
            </a:r>
            <a:br>
              <a:rPr kumimoji="0" lang="fr-FR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/>
                <a:ea typeface="+mj-ea"/>
                <a:cs typeface="+mj-cs"/>
              </a:rPr>
            </a:b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srgbClr val="D16349"/>
                </a:solidFill>
                <a:effectLst/>
                <a:uLnTx/>
                <a:uFillTx/>
                <a:latin typeface="Georgia"/>
                <a:ea typeface="+mj-ea"/>
                <a:cs typeface="+mj-cs"/>
              </a:rPr>
              <a:t>  </a:t>
            </a:r>
            <a:r>
              <a:rPr kumimoji="0" lang="fr-FR" sz="2200" b="1" i="0" u="none" strike="noStrike" kern="1200" cap="none" spc="0" normalizeH="0" baseline="0" noProof="0" dirty="0">
                <a:ln>
                  <a:noFill/>
                </a:ln>
                <a:solidFill>
                  <a:srgbClr val="8CADAE">
                    <a:lumMod val="50000"/>
                  </a:srgbClr>
                </a:solidFill>
                <a:effectLst/>
                <a:uLnTx/>
                <a:uFillTx/>
                <a:latin typeface="Georgia"/>
                <a:ea typeface="+mj-ea"/>
                <a:cs typeface="+mj-cs"/>
              </a:rPr>
              <a:t/>
            </a:r>
            <a:br>
              <a:rPr kumimoji="0" lang="fr-FR" sz="2200" b="1" i="0" u="none" strike="noStrike" kern="1200" cap="none" spc="0" normalizeH="0" baseline="0" noProof="0" dirty="0">
                <a:ln>
                  <a:noFill/>
                </a:ln>
                <a:solidFill>
                  <a:srgbClr val="8CADAE">
                    <a:lumMod val="50000"/>
                  </a:srgbClr>
                </a:solidFill>
                <a:effectLst/>
                <a:uLnTx/>
                <a:uFillTx/>
                <a:latin typeface="Georgia"/>
                <a:ea typeface="+mj-ea"/>
                <a:cs typeface="+mj-cs"/>
              </a:rPr>
            </a:br>
            <a:r>
              <a:rPr kumimoji="0" lang="fr-FR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/>
                <a:ea typeface="+mj-ea"/>
                <a:cs typeface="+mj-cs"/>
              </a:rPr>
              <a:t/>
            </a:r>
            <a:br>
              <a:rPr kumimoji="0" lang="fr-FR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/>
                <a:ea typeface="+mj-ea"/>
                <a:cs typeface="+mj-cs"/>
              </a:rPr>
            </a:br>
            <a:endParaRPr lang="fr-FR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xmlns="" id="{C7E11756-5601-4CE8-B4C1-19BE0100D5FE}"/>
              </a:ext>
            </a:extLst>
          </p:cNvPr>
          <p:cNvSpPr txBox="1"/>
          <p:nvPr/>
        </p:nvSpPr>
        <p:spPr>
          <a:xfrm>
            <a:off x="2698955" y="3429000"/>
            <a:ext cx="6931742" cy="830997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ctr"/>
            <a:r>
              <a:rPr lang="fr-FR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Nous vous souhaitons la bienvenue à </a:t>
            </a:r>
            <a:r>
              <a:rPr lang="fr-FR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</a:t>
            </a:r>
            <a:r>
              <a:rPr lang="fr-FR" sz="24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FACULTe</a:t>
            </a:r>
            <a:r>
              <a:rPr lang="fr-FR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SNV-STU</a:t>
            </a:r>
            <a:endParaRPr lang="fr-FR" sz="2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xmlns="" id="{94631BA5-4AE6-410D-BE4E-69BADC1CC387}"/>
              </a:ext>
            </a:extLst>
          </p:cNvPr>
          <p:cNvSpPr txBox="1"/>
          <p:nvPr/>
        </p:nvSpPr>
        <p:spPr>
          <a:xfrm>
            <a:off x="3115597" y="5019290"/>
            <a:ext cx="6098458" cy="646331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ctr"/>
            <a:r>
              <a:rPr lang="fr-FR" sz="1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https:</a:t>
            </a:r>
            <a:r>
              <a:rPr lang="fr-FR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//www.</a:t>
            </a:r>
            <a:r>
              <a:rPr lang="fr-FR" sz="1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Univ-tlemcen</a:t>
            </a:r>
            <a:r>
              <a:rPr lang="fr-FR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.dz</a:t>
            </a:r>
          </a:p>
          <a:p>
            <a:pPr algn="ctr"/>
            <a:r>
              <a:rPr lang="fr-FR" sz="1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https:</a:t>
            </a:r>
            <a:r>
              <a:rPr lang="fr-FR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//vrp.univ-tlemcen.dz</a:t>
            </a:r>
            <a:endParaRPr lang="fr-FR" sz="1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5" name="Audio 14">
            <a:hlinkClick r:id="" action="ppaction://media"/>
            <a:extLst>
              <a:ext uri="{FF2B5EF4-FFF2-40B4-BE49-F238E27FC236}">
                <a16:creationId xmlns:a16="http://schemas.microsoft.com/office/drawing/2014/main" xmlns="" id="{E63179E4-1D41-4C15-BD91-1846C9613454}"/>
              </a:ext>
            </a:extLst>
          </p:cNvPr>
          <p:cNvPicPr>
            <a:picLocks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1366500" y="60325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466823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40715"/>
    </mc:Choice>
    <mc:Fallback>
      <p:transition spd="slow" advTm="4071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>
            <a:extLst>
              <a:ext uri="{FF2B5EF4-FFF2-40B4-BE49-F238E27FC236}">
                <a16:creationId xmlns:a16="http://schemas.microsoft.com/office/drawing/2014/main" xmlns="" id="{85CD582D-1E19-492E-BCFB-7030CDC84C0A}"/>
              </a:ext>
            </a:extLst>
          </p:cNvPr>
          <p:cNvSpPr txBox="1">
            <a:spLocks/>
          </p:cNvSpPr>
          <p:nvPr/>
        </p:nvSpPr>
        <p:spPr>
          <a:xfrm>
            <a:off x="7777911" y="3499612"/>
            <a:ext cx="2928732" cy="720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 fontScale="4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 cap="all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b="1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fr-FR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fr-FR" b="1" cap="none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GÉNÉTIQUE</a:t>
            </a:r>
            <a:endParaRPr lang="fr-FR" sz="18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xmlns="" id="{9FA81052-7BE5-4358-B5B4-19B4B6B6E55C}"/>
              </a:ext>
            </a:extLst>
          </p:cNvPr>
          <p:cNvSpPr txBox="1">
            <a:spLocks/>
          </p:cNvSpPr>
          <p:nvPr/>
        </p:nvSpPr>
        <p:spPr>
          <a:xfrm>
            <a:off x="2992581" y="3351678"/>
            <a:ext cx="3200401" cy="8746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 fontScale="2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 cap="all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b="1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fr-FR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fr-FR" b="1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fr-FR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fr-FR" b="1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fr-FR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fr-FR" sz="21600" b="1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fr-FR" sz="216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fr-FR" sz="11200" b="1" cap="none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BIOLOGIE MOLÉCULAIRE</a:t>
            </a:r>
            <a:endParaRPr lang="fr-FR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99FA82D3-2727-46A4-A243-C9DB55E3D167}"/>
              </a:ext>
            </a:extLst>
          </p:cNvPr>
          <p:cNvSpPr txBox="1"/>
          <p:nvPr/>
        </p:nvSpPr>
        <p:spPr>
          <a:xfrm>
            <a:off x="4471156" y="1553797"/>
            <a:ext cx="3940427" cy="76944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fr-FR" sz="4400" dirty="0">
                <a:latin typeface="Algerian" panose="04020705040A02060702" pitchFamily="82" charset="0"/>
              </a:rPr>
              <a:t>L.3 licences</a:t>
            </a:r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xmlns="" id="{06EA2156-B3F4-4C20-AD68-44F158E7CE3F}"/>
              </a:ext>
            </a:extLst>
          </p:cNvPr>
          <p:cNvSpPr txBox="1">
            <a:spLocks/>
          </p:cNvSpPr>
          <p:nvPr/>
        </p:nvSpPr>
        <p:spPr>
          <a:xfrm>
            <a:off x="3182315" y="227186"/>
            <a:ext cx="6952286" cy="649356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 cap="all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3200" b="1" dirty="0">
                <a:solidFill>
                  <a:schemeClr val="accent1">
                    <a:lumMod val="50000"/>
                  </a:schemeClr>
                </a:solidFill>
                <a:latin typeface="Algerian" panose="04020705040A02060702" pitchFamily="82" charset="0"/>
              </a:rPr>
              <a:t>L.2 Sciences Biologiques</a:t>
            </a:r>
            <a:endParaRPr lang="fr-FR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9" name="Audio 8">
            <a:hlinkClick r:id="" action="ppaction://media"/>
            <a:extLst>
              <a:ext uri="{FF2B5EF4-FFF2-40B4-BE49-F238E27FC236}">
                <a16:creationId xmlns:a16="http://schemas.microsoft.com/office/drawing/2014/main" xmlns="" id="{332F511B-8F3D-4143-90BF-51F29398CEE7}"/>
              </a:ext>
            </a:extLst>
          </p:cNvPr>
          <p:cNvPicPr>
            <a:picLocks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11366500" y="6032500"/>
            <a:ext cx="609600" cy="609600"/>
          </a:xfrm>
          <a:prstGeom prst="rect">
            <a:avLst/>
          </a:prstGeom>
        </p:spPr>
      </p:pic>
      <p:sp>
        <p:nvSpPr>
          <p:cNvPr id="11" name="Titre 1">
            <a:extLst>
              <a:ext uri="{FF2B5EF4-FFF2-40B4-BE49-F238E27FC236}">
                <a16:creationId xmlns:a16="http://schemas.microsoft.com/office/drawing/2014/main" xmlns="" id="{323E6E4A-5922-4AAA-A417-23F5118E8E1E}"/>
              </a:ext>
            </a:extLst>
          </p:cNvPr>
          <p:cNvSpPr txBox="1">
            <a:spLocks/>
          </p:cNvSpPr>
          <p:nvPr/>
        </p:nvSpPr>
        <p:spPr>
          <a:xfrm>
            <a:off x="2500943" y="5288297"/>
            <a:ext cx="3940427" cy="744203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  <a:tint val="66000"/>
                  <a:satMod val="160000"/>
                </a:schemeClr>
              </a:gs>
              <a:gs pos="50000">
                <a:schemeClr val="accent1">
                  <a:lumMod val="75000"/>
                  <a:tint val="44500"/>
                  <a:satMod val="160000"/>
                </a:schemeClr>
              </a:gs>
              <a:gs pos="100000">
                <a:schemeClr val="accent1">
                  <a:lumMod val="75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 cap="all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3600" b="1" cap="none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MICROBIOLOGIE</a:t>
            </a:r>
            <a:endParaRPr lang="fr-FR" sz="4800" b="1" cap="none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2" name="Titre 1">
            <a:extLst>
              <a:ext uri="{FF2B5EF4-FFF2-40B4-BE49-F238E27FC236}">
                <a16:creationId xmlns:a16="http://schemas.microsoft.com/office/drawing/2014/main" xmlns="" id="{40EA304D-889E-4084-A226-D0EB99002B7D}"/>
              </a:ext>
            </a:extLst>
          </p:cNvPr>
          <p:cNvSpPr txBox="1">
            <a:spLocks/>
          </p:cNvSpPr>
          <p:nvPr/>
        </p:nvSpPr>
        <p:spPr>
          <a:xfrm>
            <a:off x="7777911" y="5006860"/>
            <a:ext cx="3488848" cy="744203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  <a:scene3d>
            <a:camera prst="orthographicFront">
              <a:rot lat="0" lon="0" rev="0"/>
            </a:camera>
            <a:lightRig rig="threePt" dir="t"/>
          </a:scene3d>
          <a:sp3d>
            <a:bevelT w="50800" h="25400" prst="angle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 cap="all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3600" b="1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fr-FR" sz="36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fr-FR" sz="3600" b="1" cap="none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BIOCHIMIE</a:t>
            </a:r>
            <a:endParaRPr lang="fr-FR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58357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40727"/>
    </mc:Choice>
    <mc:Fallback>
      <p:transition spd="slow" advTm="4072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vide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648C7B2C-0D07-40D9-9950-26466F9FF0CC}"/>
              </a:ext>
            </a:extLst>
          </p:cNvPr>
          <p:cNvSpPr txBox="1"/>
          <p:nvPr/>
        </p:nvSpPr>
        <p:spPr>
          <a:xfrm>
            <a:off x="1604323" y="4027072"/>
            <a:ext cx="4837046" cy="95410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ALIMENTATION NUTRITION ET PATHOLOGIE</a:t>
            </a:r>
            <a:endParaRPr lang="fr-FR" sz="24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F3DA08C2-536D-4ACA-9FFA-DF0DBFC0C8CA}"/>
              </a:ext>
            </a:extLst>
          </p:cNvPr>
          <p:cNvSpPr txBox="1"/>
          <p:nvPr/>
        </p:nvSpPr>
        <p:spPr>
          <a:xfrm>
            <a:off x="7390497" y="3596184"/>
            <a:ext cx="4161182" cy="138499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800" b="1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fr-FR" dirty="0"/>
              <a:t>TECHNOLOGIE Agroalimentaire Et Contrôle De Qualité</a:t>
            </a:r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xmlns="" id="{74BD81A3-4657-4D4D-83C8-14D498DA88DC}"/>
              </a:ext>
            </a:extLst>
          </p:cNvPr>
          <p:cNvSpPr txBox="1">
            <a:spLocks/>
          </p:cNvSpPr>
          <p:nvPr/>
        </p:nvSpPr>
        <p:spPr>
          <a:xfrm>
            <a:off x="3182315" y="227186"/>
            <a:ext cx="6952286" cy="6493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 cap="all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3200" b="1" dirty="0">
                <a:solidFill>
                  <a:schemeClr val="accent1">
                    <a:lumMod val="50000"/>
                  </a:schemeClr>
                </a:solidFill>
                <a:latin typeface="Algerian" panose="04020705040A02060702" pitchFamily="82" charset="0"/>
              </a:rPr>
              <a:t>L.2 Sciences Alimentaires</a:t>
            </a:r>
            <a:endParaRPr lang="fr-FR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CF79503A-7214-4780-97BF-09568FC91F5D}"/>
              </a:ext>
            </a:extLst>
          </p:cNvPr>
          <p:cNvSpPr txBox="1"/>
          <p:nvPr/>
        </p:nvSpPr>
        <p:spPr>
          <a:xfrm>
            <a:off x="4471156" y="1553797"/>
            <a:ext cx="3940427" cy="769441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fr-FR" sz="4400" dirty="0">
                <a:latin typeface="Algerian" panose="04020705040A02060702" pitchFamily="82" charset="0"/>
              </a:rPr>
              <a:t>L.3 licences</a:t>
            </a:r>
          </a:p>
        </p:txBody>
      </p:sp>
    </p:spTree>
    <p:extLst>
      <p:ext uri="{BB962C8B-B14F-4D97-AF65-F5344CB8AC3E}">
        <p14:creationId xmlns:p14="http://schemas.microsoft.com/office/powerpoint/2010/main" xmlns="" val="2777770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809301AC-D458-490F-A314-6C1EB0580A52}"/>
              </a:ext>
            </a:extLst>
          </p:cNvPr>
          <p:cNvSpPr txBox="1"/>
          <p:nvPr/>
        </p:nvSpPr>
        <p:spPr>
          <a:xfrm>
            <a:off x="4554283" y="1941724"/>
            <a:ext cx="3940427" cy="769441"/>
          </a:xfrm>
          <a:prstGeom prst="rect">
            <a:avLst/>
          </a:prstGeom>
          <a:solidFill>
            <a:srgbClr val="66FFC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fr-FR" sz="4400" dirty="0">
                <a:latin typeface="Algerian" panose="04020705040A02060702" pitchFamily="82" charset="0"/>
              </a:rPr>
              <a:t>L.3 licence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34545BB6-27D6-43D0-9CF0-F7C671E5ED44}"/>
              </a:ext>
            </a:extLst>
          </p:cNvPr>
          <p:cNvSpPr txBox="1"/>
          <p:nvPr/>
        </p:nvSpPr>
        <p:spPr>
          <a:xfrm>
            <a:off x="2244437" y="417724"/>
            <a:ext cx="9047018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fr-FR" sz="3600" dirty="0">
                <a:latin typeface="Algerian" panose="04020705040A02060702" pitchFamily="82" charset="0"/>
              </a:rPr>
              <a:t>L.2</a:t>
            </a:r>
            <a:r>
              <a:rPr lang="fr-FR" sz="3600" b="1" dirty="0">
                <a:solidFill>
                  <a:schemeClr val="accent1">
                    <a:lumMod val="50000"/>
                  </a:schemeClr>
                </a:solidFill>
                <a:latin typeface="Algerian" panose="04020705040A02060702" pitchFamily="82" charset="0"/>
              </a:rPr>
              <a:t> Ecologie et Environnement</a:t>
            </a:r>
            <a:endParaRPr lang="fr-FR" sz="3600" dirty="0">
              <a:latin typeface="Algerian" panose="04020705040A02060702" pitchFamily="82" charset="0"/>
            </a:endParaRPr>
          </a:p>
        </p:txBody>
      </p:sp>
      <p:sp>
        <p:nvSpPr>
          <p:cNvPr id="4" name="Rectangle à coins arrondis 33">
            <a:extLst>
              <a:ext uri="{FF2B5EF4-FFF2-40B4-BE49-F238E27FC236}">
                <a16:creationId xmlns:a16="http://schemas.microsoft.com/office/drawing/2014/main" xmlns="" id="{70A46E0C-E0BC-485D-9278-D22875412DDB}"/>
              </a:ext>
            </a:extLst>
          </p:cNvPr>
          <p:cNvSpPr>
            <a:spLocks/>
          </p:cNvSpPr>
          <p:nvPr/>
        </p:nvSpPr>
        <p:spPr>
          <a:xfrm>
            <a:off x="4756535" y="3793214"/>
            <a:ext cx="3286539" cy="10287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Ecologie et Environnement</a:t>
            </a:r>
            <a:endParaRPr lang="fr-FR" sz="2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0548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33">
            <a:extLst>
              <a:ext uri="{FF2B5EF4-FFF2-40B4-BE49-F238E27FC236}">
                <a16:creationId xmlns:a16="http://schemas.microsoft.com/office/drawing/2014/main" xmlns="" id="{359EE582-8318-4AC3-AC31-E3B3AB01DFE0}"/>
              </a:ext>
            </a:extLst>
          </p:cNvPr>
          <p:cNvSpPr>
            <a:spLocks/>
          </p:cNvSpPr>
          <p:nvPr/>
        </p:nvSpPr>
        <p:spPr>
          <a:xfrm>
            <a:off x="1657124" y="5053976"/>
            <a:ext cx="3286539" cy="1028700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PRODUCTION VEGETALE</a:t>
            </a:r>
            <a:endParaRPr lang="fr-FR" sz="2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à coins arrondis 33">
            <a:extLst>
              <a:ext uri="{FF2B5EF4-FFF2-40B4-BE49-F238E27FC236}">
                <a16:creationId xmlns:a16="http://schemas.microsoft.com/office/drawing/2014/main" xmlns="" id="{6ED31A32-67F8-4963-8F8E-8A777A2F3A44}"/>
              </a:ext>
            </a:extLst>
          </p:cNvPr>
          <p:cNvSpPr>
            <a:spLocks/>
          </p:cNvSpPr>
          <p:nvPr/>
        </p:nvSpPr>
        <p:spPr>
          <a:xfrm>
            <a:off x="7741679" y="4701261"/>
            <a:ext cx="3286539" cy="1028700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PRODUCTION </a:t>
            </a:r>
            <a:r>
              <a:rPr lang="fr-FR" sz="28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ANIMALE</a:t>
            </a:r>
            <a:endParaRPr lang="fr-FR" sz="2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à coins arrondis 33">
            <a:extLst>
              <a:ext uri="{FF2B5EF4-FFF2-40B4-BE49-F238E27FC236}">
                <a16:creationId xmlns:a16="http://schemas.microsoft.com/office/drawing/2014/main" xmlns="" id="{EE141C24-6DD5-4AB5-A5ED-51902F8ED217}"/>
              </a:ext>
            </a:extLst>
          </p:cNvPr>
          <p:cNvSpPr>
            <a:spLocks/>
          </p:cNvSpPr>
          <p:nvPr/>
        </p:nvSpPr>
        <p:spPr>
          <a:xfrm>
            <a:off x="4580433" y="2620865"/>
            <a:ext cx="3286539" cy="10287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L3 LICENCE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229784B4-61E3-432D-995B-A42A18F73D79}"/>
              </a:ext>
            </a:extLst>
          </p:cNvPr>
          <p:cNvSpPr txBox="1"/>
          <p:nvPr/>
        </p:nvSpPr>
        <p:spPr>
          <a:xfrm>
            <a:off x="2396837" y="570124"/>
            <a:ext cx="9047018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fr-FR" sz="3600" dirty="0">
                <a:latin typeface="Algerian" panose="04020705040A02060702" pitchFamily="82" charset="0"/>
              </a:rPr>
              <a:t>L.2 </a:t>
            </a:r>
            <a:r>
              <a:rPr lang="fr-FR" sz="3600" b="1" dirty="0">
                <a:solidFill>
                  <a:schemeClr val="accent1">
                    <a:lumMod val="50000"/>
                  </a:schemeClr>
                </a:solidFill>
                <a:latin typeface="Algerian" panose="04020705040A02060702" pitchFamily="82" charset="0"/>
              </a:rPr>
              <a:t>Sciences Agronomiques</a:t>
            </a:r>
            <a:endParaRPr lang="fr-FR" sz="360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2120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FF2C567A-6715-4256-A2DE-D7ED495CCA09}"/>
              </a:ext>
            </a:extLst>
          </p:cNvPr>
          <p:cNvSpPr txBox="1"/>
          <p:nvPr/>
        </p:nvSpPr>
        <p:spPr>
          <a:xfrm>
            <a:off x="1634835" y="424933"/>
            <a:ext cx="10030691" cy="1077218"/>
          </a:xfrm>
          <a:prstGeom prst="rect">
            <a:avLst/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effectLst>
            <a:reflection stA="99000" endPos="65000" dist="50800" dir="5400000" sy="-100000" algn="bl" rotWithShape="0"/>
          </a:effectLst>
        </p:spPr>
        <p:txBody>
          <a:bodyPr wrap="square">
            <a:spAutoFit/>
          </a:bodyPr>
          <a:lstStyle/>
          <a:p>
            <a:pPr algn="ctr"/>
            <a:r>
              <a:rPr lang="fr-FR" sz="3200" b="1" dirty="0">
                <a:solidFill>
                  <a:srgbClr val="FFFF00"/>
                </a:solidFill>
                <a:latin typeface="Algerian" panose="04020705040A02060702" pitchFamily="82" charset="0"/>
              </a:rPr>
              <a:t>L2.  Sciences Hydrobiologie marine et Continentale</a:t>
            </a:r>
            <a:endParaRPr lang="fr-FR" sz="3200" dirty="0">
              <a:solidFill>
                <a:srgbClr val="FFFF00"/>
              </a:solidFill>
            </a:endParaRPr>
          </a:p>
        </p:txBody>
      </p:sp>
      <p:sp>
        <p:nvSpPr>
          <p:cNvPr id="4" name="Rectangle à coins arrondis 38">
            <a:extLst>
              <a:ext uri="{FF2B5EF4-FFF2-40B4-BE49-F238E27FC236}">
                <a16:creationId xmlns:a16="http://schemas.microsoft.com/office/drawing/2014/main" xmlns="" id="{B80894CE-794B-4495-A81F-F589AEC980D5}"/>
              </a:ext>
            </a:extLst>
          </p:cNvPr>
          <p:cNvSpPr>
            <a:spLocks/>
          </p:cNvSpPr>
          <p:nvPr/>
        </p:nvSpPr>
        <p:spPr>
          <a:xfrm>
            <a:off x="4017818" y="3564759"/>
            <a:ext cx="5237018" cy="122936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Biologie Ecologie des Milieux Aquatiques </a:t>
            </a:r>
          </a:p>
        </p:txBody>
      </p:sp>
    </p:spTree>
    <p:extLst>
      <p:ext uri="{BB962C8B-B14F-4D97-AF65-F5344CB8AC3E}">
        <p14:creationId xmlns:p14="http://schemas.microsoft.com/office/powerpoint/2010/main" xmlns="" val="9566325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38">
            <a:extLst>
              <a:ext uri="{FF2B5EF4-FFF2-40B4-BE49-F238E27FC236}">
                <a16:creationId xmlns:a16="http://schemas.microsoft.com/office/drawing/2014/main" xmlns="" id="{25058FC5-CC54-475F-8458-24E3F87CC3E0}"/>
              </a:ext>
            </a:extLst>
          </p:cNvPr>
          <p:cNvSpPr>
            <a:spLocks/>
          </p:cNvSpPr>
          <p:nvPr/>
        </p:nvSpPr>
        <p:spPr>
          <a:xfrm>
            <a:off x="3829878" y="3010578"/>
            <a:ext cx="4532244" cy="1229360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FFFF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4000" b="1" dirty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Algerian" panose="04020705040A020607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FORESTERIE</a:t>
            </a:r>
            <a:r>
              <a:rPr lang="fr-FR" sz="4000" b="1" dirty="0">
                <a:effectLst/>
                <a:latin typeface="Algerian" panose="04020705040A020607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145C60D7-68EB-4966-8FCB-D64F8FD9819A}"/>
              </a:ext>
            </a:extLst>
          </p:cNvPr>
          <p:cNvSpPr txBox="1"/>
          <p:nvPr/>
        </p:nvSpPr>
        <p:spPr>
          <a:xfrm>
            <a:off x="2119744" y="383370"/>
            <a:ext cx="7245929" cy="584775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>
            <a:reflection stA="99000" endPos="65000" dist="50800" dir="5400000" sy="-100000" algn="bl" rotWithShape="0"/>
          </a:effectLst>
        </p:spPr>
        <p:txBody>
          <a:bodyPr wrap="square">
            <a:spAutoFit/>
          </a:bodyPr>
          <a:lstStyle/>
          <a:p>
            <a:pPr algn="ctr"/>
            <a:r>
              <a:rPr lang="fr-FR" sz="3200" b="1" dirty="0">
                <a:solidFill>
                  <a:srgbClr val="FFFF00"/>
                </a:solidFill>
                <a:latin typeface="Algerian" panose="04020705040A02060702" pitchFamily="82" charset="0"/>
              </a:rPr>
              <a:t>L2.  Foresterie </a:t>
            </a:r>
            <a:endParaRPr lang="fr-FR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757860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70CCA308-AF3B-464D-90F0-3B57A06B1D01}"/>
              </a:ext>
            </a:extLst>
          </p:cNvPr>
          <p:cNvSpPr txBox="1"/>
          <p:nvPr/>
        </p:nvSpPr>
        <p:spPr>
          <a:xfrm>
            <a:off x="3975925" y="-43879"/>
            <a:ext cx="4618383" cy="954107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0" scaled="1"/>
            <a:tileRect/>
          </a:gradFill>
          <a:scene3d>
            <a:camera prst="perspectiveRelaxed"/>
            <a:lightRig rig="threePt" dir="t"/>
          </a:scene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/>
              <a:t>L3- LICENCE</a:t>
            </a:r>
          </a:p>
          <a:p>
            <a:pPr algn="ctr"/>
            <a:r>
              <a:rPr lang="fr-FR" sz="2800" b="1" dirty="0"/>
              <a:t>Biologie moléculaire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xmlns="" id="{5C3F040A-1055-4430-994E-7B0E6F687400}"/>
              </a:ext>
            </a:extLst>
          </p:cNvPr>
          <p:cNvSpPr txBox="1"/>
          <p:nvPr/>
        </p:nvSpPr>
        <p:spPr>
          <a:xfrm>
            <a:off x="351028" y="1207512"/>
            <a:ext cx="3202856" cy="156966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MASTER</a:t>
            </a:r>
          </a:p>
          <a:p>
            <a:r>
              <a:rPr lang="fr-FR" dirty="0"/>
              <a:t>PHYSIOLOGIE CELLULAIRE ET PHYSIOPATHOLOGIE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B591CA7A-CBFE-4688-BBD6-3FFF25B9D77F}"/>
              </a:ext>
            </a:extLst>
          </p:cNvPr>
          <p:cNvSpPr txBox="1"/>
          <p:nvPr/>
        </p:nvSpPr>
        <p:spPr>
          <a:xfrm>
            <a:off x="1545900" y="4101338"/>
            <a:ext cx="3600000" cy="156966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400" b="1">
                <a:solidFill>
                  <a:schemeClr val="tx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fr-FR" dirty="0"/>
              <a:t>MASTER </a:t>
            </a:r>
          </a:p>
          <a:p>
            <a:r>
              <a:rPr lang="fr-FR" dirty="0"/>
              <a:t>MICROBIOLOGIE FONDAMENTALE</a:t>
            </a:r>
          </a:p>
          <a:p>
            <a:endParaRPr lang="fr-FR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xmlns="" id="{5DE67627-6AD4-40C4-B259-7599FDE4271F}"/>
              </a:ext>
            </a:extLst>
          </p:cNvPr>
          <p:cNvSpPr txBox="1"/>
          <p:nvPr/>
        </p:nvSpPr>
        <p:spPr>
          <a:xfrm>
            <a:off x="6871525" y="4134075"/>
            <a:ext cx="4130509" cy="15840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MASTER</a:t>
            </a:r>
          </a:p>
          <a:p>
            <a:r>
              <a:rPr lang="fr-FR" dirty="0"/>
              <a:t>MICROBIOLOGIE ET CONTRÔLE DE QUALITÉ</a:t>
            </a:r>
          </a:p>
          <a:p>
            <a:endParaRPr lang="fr-FR" dirty="0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xmlns="" id="{44CEC348-A564-49DF-A5C7-158270FD8E54}"/>
              </a:ext>
            </a:extLst>
          </p:cNvPr>
          <p:cNvSpPr txBox="1"/>
          <p:nvPr/>
        </p:nvSpPr>
        <p:spPr>
          <a:xfrm>
            <a:off x="6871525" y="5951396"/>
            <a:ext cx="4130509" cy="95410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MASTER</a:t>
            </a:r>
          </a:p>
          <a:p>
            <a:r>
              <a:rPr lang="fr-FR" dirty="0"/>
              <a:t>INFECTIOLOGIE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xmlns="" id="{FCA30090-F777-423D-BE33-35D28A5934A5}"/>
              </a:ext>
            </a:extLst>
          </p:cNvPr>
          <p:cNvSpPr txBox="1"/>
          <p:nvPr/>
        </p:nvSpPr>
        <p:spPr>
          <a:xfrm>
            <a:off x="4084331" y="1101448"/>
            <a:ext cx="3445566" cy="156966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400" b="1">
                <a:solidFill>
                  <a:schemeClr val="tx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fr-FR" dirty="0"/>
              <a:t>MASTER </a:t>
            </a:r>
          </a:p>
          <a:p>
            <a:r>
              <a:rPr lang="fr-FR" dirty="0"/>
              <a:t>BIOLOGIE MOLÉCULAIRE ET CELLULAIRE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xmlns="" id="{E40B2F3F-6086-40F1-A74F-55E360B4F35F}"/>
              </a:ext>
            </a:extLst>
          </p:cNvPr>
          <p:cNvSpPr txBox="1"/>
          <p:nvPr/>
        </p:nvSpPr>
        <p:spPr>
          <a:xfrm>
            <a:off x="1786055" y="3085535"/>
            <a:ext cx="2763077" cy="83099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MASTER</a:t>
            </a:r>
          </a:p>
          <a:p>
            <a:r>
              <a:rPr lang="fr-FR" dirty="0"/>
              <a:t>BIOCHIMIE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xmlns="" id="{285EB51F-9544-43F7-8E89-C9B24AF8C64A}"/>
              </a:ext>
            </a:extLst>
          </p:cNvPr>
          <p:cNvSpPr txBox="1"/>
          <p:nvPr/>
        </p:nvSpPr>
        <p:spPr>
          <a:xfrm>
            <a:off x="8679121" y="513169"/>
            <a:ext cx="2508703" cy="83099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MASTER</a:t>
            </a:r>
          </a:p>
          <a:p>
            <a:r>
              <a:rPr lang="fr-FR" dirty="0"/>
              <a:t>IMMUNOLOGIE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xmlns="" id="{902C28AB-9E5E-41C7-B889-C60A172C632C}"/>
              </a:ext>
            </a:extLst>
          </p:cNvPr>
          <p:cNvSpPr txBox="1"/>
          <p:nvPr/>
        </p:nvSpPr>
        <p:spPr>
          <a:xfrm>
            <a:off x="6871525" y="3100820"/>
            <a:ext cx="4161182" cy="83099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MASTER</a:t>
            </a:r>
          </a:p>
          <a:p>
            <a:r>
              <a:rPr lang="fr-FR" dirty="0"/>
              <a:t>BIOCHIMIE</a:t>
            </a:r>
            <a:r>
              <a:rPr lang="fr-FR" sz="1800" dirty="0"/>
              <a:t> </a:t>
            </a:r>
            <a:r>
              <a:rPr lang="fr-FR" dirty="0"/>
              <a:t>APPLIQUEE</a:t>
            </a:r>
            <a:r>
              <a:rPr lang="fr-FR" sz="1800" dirty="0"/>
              <a:t> </a:t>
            </a:r>
          </a:p>
        </p:txBody>
      </p:sp>
      <p:pic>
        <p:nvPicPr>
          <p:cNvPr id="2" name="Audio 1">
            <a:hlinkClick r:id="" action="ppaction://media"/>
            <a:extLst>
              <a:ext uri="{FF2B5EF4-FFF2-40B4-BE49-F238E27FC236}">
                <a16:creationId xmlns:a16="http://schemas.microsoft.com/office/drawing/2014/main" xmlns="" id="{B2B84588-C15B-4E00-B010-5752767B60EC}"/>
              </a:ext>
            </a:extLst>
          </p:cNvPr>
          <p:cNvPicPr>
            <a:picLocks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1366500" y="6032500"/>
            <a:ext cx="609600" cy="609600"/>
          </a:xfrm>
          <a:prstGeom prst="rect">
            <a:avLst/>
          </a:prstGeom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xmlns="" id="{9ACECBAB-7CC3-4DF4-A6E5-70B4C4064E9A}"/>
              </a:ext>
            </a:extLst>
          </p:cNvPr>
          <p:cNvSpPr txBox="1"/>
          <p:nvPr/>
        </p:nvSpPr>
        <p:spPr>
          <a:xfrm>
            <a:off x="1371324" y="5886889"/>
            <a:ext cx="3949152" cy="83099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GÉNÉTIQUE DES POPULATIONS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xmlns="" id="{285EB51F-9544-43F7-8E89-C9B24AF8C64A}"/>
              </a:ext>
            </a:extLst>
          </p:cNvPr>
          <p:cNvSpPr txBox="1"/>
          <p:nvPr/>
        </p:nvSpPr>
        <p:spPr>
          <a:xfrm>
            <a:off x="8363811" y="1690327"/>
            <a:ext cx="2508703" cy="83099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MASTER</a:t>
            </a:r>
          </a:p>
          <a:p>
            <a:r>
              <a:rPr lang="fr-FR" dirty="0" smtClean="0"/>
              <a:t>GÉN</a:t>
            </a:r>
            <a:r>
              <a:rPr lang="fr-FR" dirty="0" smtClean="0"/>
              <a:t>É</a:t>
            </a:r>
            <a:r>
              <a:rPr lang="fr-FR" dirty="0" smtClean="0"/>
              <a:t>TIQUE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40848086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70397"/>
    </mc:Choice>
    <mc:Fallback>
      <p:transition spd="slow" advTm="7039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theme/theme1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Brin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2737</TotalTime>
  <Words>354</Words>
  <Application>Microsoft Office PowerPoint</Application>
  <PresentationFormat>Personnalisé</PresentationFormat>
  <Paragraphs>152</Paragraphs>
  <Slides>21</Slides>
  <Notes>0</Notes>
  <HiddenSlides>0</HiddenSlides>
  <MMClips>14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2" baseType="lpstr">
      <vt:lpstr>Brin</vt:lpstr>
      <vt:lpstr>Diapositive 1</vt:lpstr>
      <vt:lpstr>Les filières du domaines  s.n.v  Suite aux arrêtés 638 et 737 du 24/07/2014  et 500 du 15/07/2014    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NOMBRE DES MASTERS PAR DEPARTEMENT</vt:lpstr>
      <vt:lpstr>Diapositive 20</vt:lpstr>
      <vt:lpstr>Diapositive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filière sciences biologiques</dc:title>
  <dc:creator>first one</dc:creator>
  <cp:lastModifiedBy>BELYAGOUBI Larbi</cp:lastModifiedBy>
  <cp:revision>69</cp:revision>
  <dcterms:created xsi:type="dcterms:W3CDTF">2019-09-21T17:11:29Z</dcterms:created>
  <dcterms:modified xsi:type="dcterms:W3CDTF">2021-06-16T14:48:17Z</dcterms:modified>
</cp:coreProperties>
</file>