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404050" cy="43205400"/>
  <p:notesSz cx="6858000" cy="9144000"/>
  <p:defaultTextStyle>
    <a:defPPr>
      <a:defRPr lang="fr-F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 d="100"/>
          <a:sy n="13" d="100"/>
        </p:scale>
        <p:origin x="2118" y="30"/>
      </p:cViewPr>
      <p:guideLst>
        <p:guide orient="horz" pos="13608"/>
        <p:guide pos="102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velosipios.blogspot.com.es/2013/11/funcio-vital-i-la-nutricio.html" TargetMode="External"/><Relationship Id="rId7" Type="http://schemas.openxmlformats.org/officeDocument/2006/relationships/hyperlink" Target="https://arushedjoke.wordpress.com/" TargetMode="External"/><Relationship Id="rId2" Type="http://schemas.openxmlformats.org/officeDocument/2006/relationships/image" Target="../media/image4.jpg"/><Relationship Id="rId1" Type="http://schemas.openxmlformats.org/officeDocument/2006/relationships/image" Target="../media/image3.png"/><Relationship Id="rId6" Type="http://schemas.openxmlformats.org/officeDocument/2006/relationships/image" Target="../media/image6.jpeg"/><Relationship Id="rId5" Type="http://schemas.openxmlformats.org/officeDocument/2006/relationships/hyperlink" Target="http://pseudoscience.wikispaces.com/Food+science,+nutrition,+and+diet" TargetMode="External"/><Relationship Id="rId4" Type="http://schemas.openxmlformats.org/officeDocument/2006/relationships/image" Target="../media/image5.jpg"/><Relationship Id="rId9" Type="http://schemas.openxmlformats.org/officeDocument/2006/relationships/hyperlink" Target="http://lasrecetasdexoniaparadukan.blogspot.com.es/p/lista-de-la-compra.html"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velosipios.blogspot.com.es/2013/11/funcio-vital-i-la-nutricio.html" TargetMode="External"/><Relationship Id="rId7" Type="http://schemas.openxmlformats.org/officeDocument/2006/relationships/hyperlink" Target="https://arushedjoke.wordpress.com/" TargetMode="External"/><Relationship Id="rId2" Type="http://schemas.openxmlformats.org/officeDocument/2006/relationships/image" Target="../media/image4.jpg"/><Relationship Id="rId1" Type="http://schemas.openxmlformats.org/officeDocument/2006/relationships/image" Target="../media/image3.png"/><Relationship Id="rId6" Type="http://schemas.openxmlformats.org/officeDocument/2006/relationships/image" Target="../media/image6.jpeg"/><Relationship Id="rId5" Type="http://schemas.openxmlformats.org/officeDocument/2006/relationships/hyperlink" Target="http://pseudoscience.wikispaces.com/Food+science,+nutrition,+and+diet" TargetMode="External"/><Relationship Id="rId4" Type="http://schemas.openxmlformats.org/officeDocument/2006/relationships/image" Target="../media/image5.jpg"/><Relationship Id="rId9" Type="http://schemas.openxmlformats.org/officeDocument/2006/relationships/hyperlink" Target="http://lasrecetasdexoniaparadukan.blogspot.com.es/p/lista-de-la-compra.html" TargetMode="Externa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56B06-AE04-406D-BE8B-12A72BF9009F}" type="doc">
      <dgm:prSet loTypeId="urn:microsoft.com/office/officeart/2005/8/layout/vList4" loCatId="list" qsTypeId="urn:microsoft.com/office/officeart/2005/8/quickstyle/3d2#1" qsCatId="3D" csTypeId="urn:microsoft.com/office/officeart/2005/8/colors/accent4_4" csCatId="accent4" phldr="1"/>
      <dgm:spPr/>
      <dgm:t>
        <a:bodyPr/>
        <a:lstStyle/>
        <a:p>
          <a:endParaRPr lang="fr-FR"/>
        </a:p>
      </dgm:t>
    </dgm:pt>
    <dgm:pt modelId="{F36A2265-BBB2-41CA-8459-0D82AD311CE5}">
      <dgm:prSet/>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pPr algn="ctr"/>
          <a:r>
            <a:rPr lang="fr-FR" b="1" dirty="0">
              <a:solidFill>
                <a:schemeClr val="tx1"/>
              </a:solidFill>
              <a:latin typeface="Times New Roman" panose="02020603050405020304" pitchFamily="18" charset="0"/>
              <a:cs typeface="Times New Roman" panose="02020603050405020304" pitchFamily="18" charset="0"/>
            </a:rPr>
            <a:t> Offre  aux étudiants une formation et un diplôme de grade Master professionnalisant,</a:t>
          </a:r>
        </a:p>
      </dgm:t>
    </dgm:pt>
    <dgm:pt modelId="{FCC6F7E5-2A11-41C4-880D-804FF2C0DB13}" type="parTrans" cxnId="{974454AE-74D0-438A-866D-7F6AC9E46758}">
      <dgm:prSet/>
      <dgm:spPr/>
      <dgm:t>
        <a:bodyPr/>
        <a:lstStyle/>
        <a:p>
          <a:endParaRPr lang="fr-FR"/>
        </a:p>
      </dgm:t>
    </dgm:pt>
    <dgm:pt modelId="{6E2C1449-62C7-4037-BCBC-475A1E1C4333}" type="sibTrans" cxnId="{974454AE-74D0-438A-866D-7F6AC9E46758}">
      <dgm:prSet/>
      <dgm:spPr/>
      <dgm:t>
        <a:bodyPr/>
        <a:lstStyle/>
        <a:p>
          <a:endParaRPr lang="fr-FR"/>
        </a:p>
      </dgm:t>
    </dgm:pt>
    <dgm:pt modelId="{E13C24C7-541A-4333-A0D2-350EC59AD46D}">
      <dgm:prSet custT="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pPr marL="0" lvl="0" indent="0" algn="ctr" defTabSz="1778000">
            <a:lnSpc>
              <a:spcPct val="90000"/>
            </a:lnSpc>
            <a:spcBef>
              <a:spcPct val="0"/>
            </a:spcBef>
            <a:spcAft>
              <a:spcPct val="35000"/>
            </a:spcAft>
            <a:buNone/>
          </a:pPr>
          <a:r>
            <a:rPr lang="fr-FR" sz="4000" b="1" kern="1200" dirty="0">
              <a:solidFill>
                <a:prstClr val="black"/>
              </a:solidFill>
              <a:latin typeface="Times New Roman" panose="02020603050405020304" pitchFamily="18" charset="0"/>
              <a:ea typeface="+mn-ea"/>
              <a:cs typeface="Times New Roman" panose="02020603050405020304" pitchFamily="18" charset="0"/>
            </a:rPr>
            <a:t>La nutrition, science appliquée, est au carrefour de nombreuses disciplines scientifiques (médecine, biologie, physiologie, biochimie, psychologie, etc..).</a:t>
          </a:r>
        </a:p>
      </dgm:t>
    </dgm:pt>
    <dgm:pt modelId="{3750E7FF-8082-429E-B054-5ACCF764C796}" type="parTrans" cxnId="{147C8A1A-B1AB-463D-90F0-A07C29C0A3D5}">
      <dgm:prSet/>
      <dgm:spPr/>
      <dgm:t>
        <a:bodyPr/>
        <a:lstStyle/>
        <a:p>
          <a:endParaRPr lang="fr-FR"/>
        </a:p>
      </dgm:t>
    </dgm:pt>
    <dgm:pt modelId="{4C42FAFA-2A5A-4DAB-B6DA-3D11CE26D8B1}" type="sibTrans" cxnId="{147C8A1A-B1AB-463D-90F0-A07C29C0A3D5}">
      <dgm:prSet/>
      <dgm:spPr/>
      <dgm:t>
        <a:bodyPr/>
        <a:lstStyle/>
        <a:p>
          <a:endParaRPr lang="fr-FR"/>
        </a:p>
      </dgm:t>
    </dgm:pt>
    <dgm:pt modelId="{A4CA5712-9508-4D7B-B436-66815B0D747D}">
      <dgm:prSet/>
      <dgm:spPr/>
      <dgm:t>
        <a:bodyPr/>
        <a:lstStyle/>
        <a:p>
          <a:endParaRPr lang="fr-FR" dirty="0"/>
        </a:p>
      </dgm:t>
    </dgm:pt>
    <dgm:pt modelId="{6C3471A4-DF27-4ECE-A121-241229FF7F65}" type="sibTrans" cxnId="{1A8FFA46-D76E-4902-8255-166EA2DD9130}">
      <dgm:prSet/>
      <dgm:spPr/>
      <dgm:t>
        <a:bodyPr/>
        <a:lstStyle/>
        <a:p>
          <a:endParaRPr lang="fr-FR"/>
        </a:p>
      </dgm:t>
    </dgm:pt>
    <dgm:pt modelId="{7B2A7F40-F720-4543-8D10-D7E1230D3401}" type="parTrans" cxnId="{1A8FFA46-D76E-4902-8255-166EA2DD9130}">
      <dgm:prSet/>
      <dgm:spPr/>
      <dgm:t>
        <a:bodyPr/>
        <a:lstStyle/>
        <a:p>
          <a:endParaRPr lang="fr-FR"/>
        </a:p>
      </dgm:t>
    </dgm:pt>
    <dgm:pt modelId="{EC6E9B2E-2603-4852-B3CE-26D1D8F59A20}">
      <dgm:prSet custT="1"/>
      <dgm:spPr/>
      <dgm:t>
        <a:bodyPr/>
        <a:lstStyle/>
        <a:p>
          <a:r>
            <a:rPr lang="fr-FR" sz="4000" b="1" dirty="0">
              <a:solidFill>
                <a:schemeClr val="tx1"/>
              </a:solidFill>
              <a:latin typeface="Times New Roman" panose="02020603050405020304" pitchFamily="18" charset="0"/>
              <a:cs typeface="Times New Roman" panose="02020603050405020304" pitchFamily="18" charset="0"/>
            </a:rPr>
            <a:t>Les grands syndromes pathologiques liés à la nutrition sont la première cause de mortalité dans le mond</a:t>
          </a:r>
          <a:r>
            <a:rPr lang="fr-FR" sz="4000" dirty="0">
              <a:solidFill>
                <a:schemeClr val="tx1"/>
              </a:solidFill>
            </a:rPr>
            <a:t>e.</a:t>
          </a:r>
        </a:p>
      </dgm:t>
    </dgm:pt>
    <dgm:pt modelId="{1E1A013D-938D-43FE-A493-706D0DEADB81}" type="sibTrans" cxnId="{9FDE0227-CDB4-4AFE-9830-74FCBF5236CC}">
      <dgm:prSet/>
      <dgm:spPr/>
      <dgm:t>
        <a:bodyPr/>
        <a:lstStyle/>
        <a:p>
          <a:endParaRPr lang="fr-FR"/>
        </a:p>
      </dgm:t>
    </dgm:pt>
    <dgm:pt modelId="{35AE476A-05F0-4120-8ADF-039CAFE18D9D}" type="parTrans" cxnId="{9FDE0227-CDB4-4AFE-9830-74FCBF5236CC}">
      <dgm:prSet/>
      <dgm:spPr/>
      <dgm:t>
        <a:bodyPr/>
        <a:lstStyle/>
        <a:p>
          <a:endParaRPr lang="fr-FR"/>
        </a:p>
      </dgm:t>
    </dgm:pt>
    <dgm:pt modelId="{BA2E1234-3FA7-4ABF-B29E-5BAB8DFDF720}">
      <dgm:prSet custT="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pPr algn="ctr"/>
          <a:r>
            <a:rPr lang="fr-FR" sz="4000" b="1" dirty="0">
              <a:solidFill>
                <a:schemeClr val="tx1"/>
              </a:solidFill>
              <a:latin typeface="Times New Roman" panose="02020603050405020304" pitchFamily="18" charset="0"/>
              <a:cs typeface="Times New Roman" panose="02020603050405020304" pitchFamily="18" charset="0"/>
            </a:rPr>
            <a:t>Elle permet de comprendre le fonctionnement du corps humain et de proposer des recommandations alimentaires visant à maintenir celui-ci en bonne santé.</a:t>
          </a:r>
        </a:p>
      </dgm:t>
    </dgm:pt>
    <dgm:pt modelId="{C5C54435-12D2-4126-ACED-8E5EF86ED2DB}" type="sibTrans" cxnId="{CDC7695C-9589-49BA-B59F-43A2966C5C4F}">
      <dgm:prSet/>
      <dgm:spPr/>
      <dgm:t>
        <a:bodyPr/>
        <a:lstStyle/>
        <a:p>
          <a:endParaRPr lang="fr-FR"/>
        </a:p>
      </dgm:t>
    </dgm:pt>
    <dgm:pt modelId="{67194A62-0625-4A22-8BCE-2BC6C76442B5}" type="parTrans" cxnId="{CDC7695C-9589-49BA-B59F-43A2966C5C4F}">
      <dgm:prSet/>
      <dgm:spPr/>
      <dgm:t>
        <a:bodyPr/>
        <a:lstStyle/>
        <a:p>
          <a:endParaRPr lang="fr-FR"/>
        </a:p>
      </dgm:t>
    </dgm:pt>
    <dgm:pt modelId="{20C8484F-4FF8-4085-A830-2FAF5C1BC8BE}">
      <dgm:prSet custT="1"/>
      <dgm:spPr>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pPr algn="ctr"/>
          <a:r>
            <a:rPr lang="fr-FR" sz="4000" b="1" dirty="0">
              <a:solidFill>
                <a:schemeClr val="tx1"/>
              </a:solidFill>
              <a:latin typeface="Times New Roman" panose="02020603050405020304" pitchFamily="18" charset="0"/>
              <a:cs typeface="Times New Roman" panose="02020603050405020304" pitchFamily="18" charset="0"/>
            </a:rPr>
            <a:t>Freiner l’augmentation de leur incidence est un enjeu prioritaire qui implique de progresser dans des domaines de recherche intégrant l’influence des habitudes alimentaires, la qualité des aliments, et le développement d’essais de prévention nutritionnelle.</a:t>
          </a:r>
        </a:p>
      </dgm:t>
    </dgm:pt>
    <dgm:pt modelId="{75746B66-6C50-467E-BFD2-1A3978F16909}" type="parTrans" cxnId="{224FB768-4641-4F64-B3FC-A6DD19C082D8}">
      <dgm:prSet/>
      <dgm:spPr/>
      <dgm:t>
        <a:bodyPr/>
        <a:lstStyle/>
        <a:p>
          <a:endParaRPr lang="fr-FR"/>
        </a:p>
      </dgm:t>
    </dgm:pt>
    <dgm:pt modelId="{8C3987A1-5016-43E0-AB0A-1A7D566FF3A1}" type="sibTrans" cxnId="{224FB768-4641-4F64-B3FC-A6DD19C082D8}">
      <dgm:prSet/>
      <dgm:spPr/>
      <dgm:t>
        <a:bodyPr/>
        <a:lstStyle/>
        <a:p>
          <a:endParaRPr lang="fr-FR"/>
        </a:p>
      </dgm:t>
    </dgm:pt>
    <dgm:pt modelId="{9F076982-52EA-41BF-924F-9CCDCEF2A8A7}" type="pres">
      <dgm:prSet presAssocID="{17756B06-AE04-406D-BE8B-12A72BF9009F}" presName="linear" presStyleCnt="0">
        <dgm:presLayoutVars>
          <dgm:dir/>
          <dgm:resizeHandles val="exact"/>
        </dgm:presLayoutVars>
      </dgm:prSet>
      <dgm:spPr/>
    </dgm:pt>
    <dgm:pt modelId="{05970804-4EA3-4F41-8150-B6495B49FADC}" type="pres">
      <dgm:prSet presAssocID="{F36A2265-BBB2-41CA-8459-0D82AD311CE5}" presName="comp" presStyleCnt="0"/>
      <dgm:spPr/>
    </dgm:pt>
    <dgm:pt modelId="{C7D3AC67-126B-4E4A-9E2B-152716AD6DF6}" type="pres">
      <dgm:prSet presAssocID="{F36A2265-BBB2-41CA-8459-0D82AD311CE5}" presName="box" presStyleLbl="node1" presStyleIdx="0" presStyleCnt="6"/>
      <dgm:spPr/>
    </dgm:pt>
    <dgm:pt modelId="{A15110F3-780D-4854-97F9-824322A4C99C}" type="pres">
      <dgm:prSet presAssocID="{F36A2265-BBB2-41CA-8459-0D82AD311CE5}" presName="img" presStyleLbl="fgImgPlace1" presStyleIdx="0" presStyleCnt="6" custScaleY="232706"/>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72097716-0AC9-4862-AD9B-664268012A47}" type="pres">
      <dgm:prSet presAssocID="{F36A2265-BBB2-41CA-8459-0D82AD311CE5}" presName="text" presStyleLbl="node1" presStyleIdx="0" presStyleCnt="6">
        <dgm:presLayoutVars>
          <dgm:bulletEnabled val="1"/>
        </dgm:presLayoutVars>
      </dgm:prSet>
      <dgm:spPr/>
    </dgm:pt>
    <dgm:pt modelId="{FFCA80B2-7548-42C2-9712-07B837D3F9B1}" type="pres">
      <dgm:prSet presAssocID="{6E2C1449-62C7-4037-BCBC-475A1E1C4333}" presName="spacer" presStyleCnt="0"/>
      <dgm:spPr/>
    </dgm:pt>
    <dgm:pt modelId="{7BCB2E23-46F0-475C-8B8A-2060A932B4F6}" type="pres">
      <dgm:prSet presAssocID="{E13C24C7-541A-4333-A0D2-350EC59AD46D}" presName="comp" presStyleCnt="0"/>
      <dgm:spPr/>
    </dgm:pt>
    <dgm:pt modelId="{D0E40F63-236E-450C-AD9A-DE4F144F514E}" type="pres">
      <dgm:prSet presAssocID="{E13C24C7-541A-4333-A0D2-350EC59AD46D}" presName="box" presStyleLbl="node1" presStyleIdx="1" presStyleCnt="6"/>
      <dgm:spPr/>
    </dgm:pt>
    <dgm:pt modelId="{B081B4B1-C3EB-4B2D-A57D-8500EA43C174}" type="pres">
      <dgm:prSet presAssocID="{E13C24C7-541A-4333-A0D2-350EC59AD46D}" presName="img"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22000" r="-22000"/>
          </a:stretch>
        </a:blipFill>
      </dgm:spPr>
    </dgm:pt>
    <dgm:pt modelId="{5B9845A6-E525-421B-BB78-C0E8AEC8420E}" type="pres">
      <dgm:prSet presAssocID="{E13C24C7-541A-4333-A0D2-350EC59AD46D}" presName="text" presStyleLbl="node1" presStyleIdx="1" presStyleCnt="6">
        <dgm:presLayoutVars>
          <dgm:bulletEnabled val="1"/>
        </dgm:presLayoutVars>
      </dgm:prSet>
      <dgm:spPr/>
    </dgm:pt>
    <dgm:pt modelId="{373A6574-AF4C-4D67-801F-1B523178465A}" type="pres">
      <dgm:prSet presAssocID="{4C42FAFA-2A5A-4DAB-B6DA-3D11CE26D8B1}" presName="spacer" presStyleCnt="0"/>
      <dgm:spPr/>
    </dgm:pt>
    <dgm:pt modelId="{6544832E-6BB7-476B-A9C2-B9C1E84E0B94}" type="pres">
      <dgm:prSet presAssocID="{A4CA5712-9508-4D7B-B436-66815B0D747D}" presName="comp" presStyleCnt="0"/>
      <dgm:spPr/>
    </dgm:pt>
    <dgm:pt modelId="{871F5D68-1820-4977-9005-05CFA2821D07}" type="pres">
      <dgm:prSet presAssocID="{A4CA5712-9508-4D7B-B436-66815B0D747D}" presName="box" presStyleLbl="node1" presStyleIdx="2" presStyleCnt="6"/>
      <dgm:spPr/>
    </dgm:pt>
    <dgm:pt modelId="{45B464DE-51FE-4E04-AE94-7B3350140B8A}" type="pres">
      <dgm:prSet presAssocID="{A4CA5712-9508-4D7B-B436-66815B0D747D}" presName="img" presStyleLbl="fgImgPlace1" presStyleIdx="2" presStyleCnt="6" custLinFactNeighborX="-3421" custLinFactNeighborY="-1076"/>
      <dgm:spPr>
        <a:blipFill rotWithShape="1">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10000" r="-10000"/>
          </a:stretch>
        </a:blipFill>
      </dgm:spPr>
    </dgm:pt>
    <dgm:pt modelId="{3574464F-7604-4304-8BAF-1636681042DE}" type="pres">
      <dgm:prSet presAssocID="{A4CA5712-9508-4D7B-B436-66815B0D747D}" presName="text" presStyleLbl="node1" presStyleIdx="2" presStyleCnt="6">
        <dgm:presLayoutVars>
          <dgm:bulletEnabled val="1"/>
        </dgm:presLayoutVars>
      </dgm:prSet>
      <dgm:spPr/>
    </dgm:pt>
    <dgm:pt modelId="{059FBD05-A8E2-42D7-8099-8185A91B13DF}" type="pres">
      <dgm:prSet presAssocID="{6C3471A4-DF27-4ECE-A121-241229FF7F65}" presName="spacer" presStyleCnt="0"/>
      <dgm:spPr/>
    </dgm:pt>
    <dgm:pt modelId="{9998F890-14E0-4373-B8EA-D536187A3B42}" type="pres">
      <dgm:prSet presAssocID="{EC6E9B2E-2603-4852-B3CE-26D1D8F59A20}" presName="comp" presStyleCnt="0"/>
      <dgm:spPr/>
    </dgm:pt>
    <dgm:pt modelId="{7291BA4B-CE4C-4D33-9BB1-B4CBCAFEF286}" type="pres">
      <dgm:prSet presAssocID="{EC6E9B2E-2603-4852-B3CE-26D1D8F59A20}" presName="box" presStyleLbl="node1" presStyleIdx="3" presStyleCnt="6" custScaleX="78206" custScaleY="79488" custLinFactNeighborX="5768" custLinFactNeighborY="32244"/>
      <dgm:spPr/>
    </dgm:pt>
    <dgm:pt modelId="{9D8395D6-AF44-4047-97C5-8372EE5FF911}" type="pres">
      <dgm:prSet presAssocID="{EC6E9B2E-2603-4852-B3CE-26D1D8F59A20}" presName="img" presStyleLbl="fgImgPlace1" presStyleIdx="3" presStyleCnt="6" custFlipHor="1" custScaleX="100000" custScaleY="128419" custLinFactNeighborX="-33718" custLinFactNeighborY="47601"/>
      <dgm:spPr>
        <a:blipFill>
          <a:blip xmlns:r="http://schemas.openxmlformats.org/officeDocument/2006/relationships"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l="-25000" r="-25000"/>
          </a:stretch>
        </a:blipFill>
      </dgm:spPr>
    </dgm:pt>
    <dgm:pt modelId="{554B2C46-C080-4D46-9E8A-BF414064BC8D}" type="pres">
      <dgm:prSet presAssocID="{EC6E9B2E-2603-4852-B3CE-26D1D8F59A20}" presName="text" presStyleLbl="node1" presStyleIdx="3" presStyleCnt="6">
        <dgm:presLayoutVars>
          <dgm:bulletEnabled val="1"/>
        </dgm:presLayoutVars>
      </dgm:prSet>
      <dgm:spPr/>
    </dgm:pt>
    <dgm:pt modelId="{D9C8735E-058A-4082-8DA5-1896189F6EF4}" type="pres">
      <dgm:prSet presAssocID="{1E1A013D-938D-43FE-A493-706D0DEADB81}" presName="spacer" presStyleCnt="0"/>
      <dgm:spPr/>
    </dgm:pt>
    <dgm:pt modelId="{EB36130C-1D49-460D-9BB7-FCB1E8FAA1DB}" type="pres">
      <dgm:prSet presAssocID="{BA2E1234-3FA7-4ABF-B29E-5BAB8DFDF720}" presName="comp" presStyleCnt="0"/>
      <dgm:spPr/>
    </dgm:pt>
    <dgm:pt modelId="{43C9EC1D-AF70-425B-91B6-42BE9E7FE6A9}" type="pres">
      <dgm:prSet presAssocID="{BA2E1234-3FA7-4ABF-B29E-5BAB8DFDF720}" presName="box" presStyleLbl="node1" presStyleIdx="4" presStyleCnt="6" custScaleX="76488" custLinFactY="-100000" custLinFactNeighborX="5441" custLinFactNeighborY="-127780"/>
      <dgm:spPr/>
    </dgm:pt>
    <dgm:pt modelId="{6CF81884-28F6-4C42-A9C6-00474401526F}" type="pres">
      <dgm:prSet presAssocID="{BA2E1234-3FA7-4ABF-B29E-5BAB8DFDF720}" presName="img" presStyleLbl="fgImgPlace1" presStyleIdx="4" presStyleCnt="6" custLinFactY="21997" custLinFactNeighborX="-46052" custLinFactNeighborY="100000"/>
      <dgm:spPr/>
    </dgm:pt>
    <dgm:pt modelId="{C081BBDA-12F3-471A-AB63-D14E8FD59C85}" type="pres">
      <dgm:prSet presAssocID="{BA2E1234-3FA7-4ABF-B29E-5BAB8DFDF720}" presName="text" presStyleLbl="node1" presStyleIdx="4" presStyleCnt="6">
        <dgm:presLayoutVars>
          <dgm:bulletEnabled val="1"/>
        </dgm:presLayoutVars>
      </dgm:prSet>
      <dgm:spPr/>
    </dgm:pt>
    <dgm:pt modelId="{D8A8BF19-42D1-4ACC-9EEC-4074C70BEEED}" type="pres">
      <dgm:prSet presAssocID="{C5C54435-12D2-4126-ACED-8E5EF86ED2DB}" presName="spacer" presStyleCnt="0"/>
      <dgm:spPr/>
    </dgm:pt>
    <dgm:pt modelId="{45A97BB2-8D20-4000-B6A3-3FBEFCE4C6F7}" type="pres">
      <dgm:prSet presAssocID="{20C8484F-4FF8-4085-A830-2FAF5C1BC8BE}" presName="comp" presStyleCnt="0"/>
      <dgm:spPr/>
    </dgm:pt>
    <dgm:pt modelId="{3D3C4A61-5FEA-47C5-8FF6-0B4FAAB618E7}" type="pres">
      <dgm:prSet presAssocID="{20C8484F-4FF8-4085-A830-2FAF5C1BC8BE}" presName="box" presStyleLbl="node1" presStyleIdx="5" presStyleCnt="6" custScaleY="180082" custLinFactNeighborX="-330" custLinFactNeighborY="-31020"/>
      <dgm:spPr/>
    </dgm:pt>
    <dgm:pt modelId="{EE96D82D-F3D7-4E4F-887B-3AA2C83D20E4}" type="pres">
      <dgm:prSet presAssocID="{20C8484F-4FF8-4085-A830-2FAF5C1BC8BE}" presName="img" presStyleLbl="fgImgPlace1" presStyleIdx="5" presStyleCnt="6" custFlipHor="1" custScaleX="106865" custScaleY="150331" custLinFactNeighborX="-1460" custLinFactNeighborY="-46811"/>
      <dgm:spPr>
        <a:blipFill>
          <a:blip xmlns:r="http://schemas.openxmlformats.org/officeDocument/2006/relationships"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t="-12000" b="-12000"/>
          </a:stretch>
        </a:blipFill>
      </dgm:spPr>
    </dgm:pt>
    <dgm:pt modelId="{3517754D-CF4C-4C1C-A5BB-D2B129A1E920}" type="pres">
      <dgm:prSet presAssocID="{20C8484F-4FF8-4085-A830-2FAF5C1BC8BE}" presName="text" presStyleLbl="node1" presStyleIdx="5" presStyleCnt="6">
        <dgm:presLayoutVars>
          <dgm:bulletEnabled val="1"/>
        </dgm:presLayoutVars>
      </dgm:prSet>
      <dgm:spPr/>
    </dgm:pt>
  </dgm:ptLst>
  <dgm:cxnLst>
    <dgm:cxn modelId="{98308702-4B60-4A0A-AABA-999C5F51BA88}" type="presOf" srcId="{20C8484F-4FF8-4085-A830-2FAF5C1BC8BE}" destId="{3517754D-CF4C-4C1C-A5BB-D2B129A1E920}" srcOrd="1" destOrd="0" presId="urn:microsoft.com/office/officeart/2005/8/layout/vList4"/>
    <dgm:cxn modelId="{9D7E6F06-7265-4D2E-BC29-E153EF2584E7}" type="presOf" srcId="{EC6E9B2E-2603-4852-B3CE-26D1D8F59A20}" destId="{554B2C46-C080-4D46-9E8A-BF414064BC8D}" srcOrd="1" destOrd="0" presId="urn:microsoft.com/office/officeart/2005/8/layout/vList4"/>
    <dgm:cxn modelId="{147C8A1A-B1AB-463D-90F0-A07C29C0A3D5}" srcId="{17756B06-AE04-406D-BE8B-12A72BF9009F}" destId="{E13C24C7-541A-4333-A0D2-350EC59AD46D}" srcOrd="1" destOrd="0" parTransId="{3750E7FF-8082-429E-B054-5ACCF764C796}" sibTransId="{4C42FAFA-2A5A-4DAB-B6DA-3D11CE26D8B1}"/>
    <dgm:cxn modelId="{9FDE0227-CDB4-4AFE-9830-74FCBF5236CC}" srcId="{17756B06-AE04-406D-BE8B-12A72BF9009F}" destId="{EC6E9B2E-2603-4852-B3CE-26D1D8F59A20}" srcOrd="3" destOrd="0" parTransId="{35AE476A-05F0-4120-8ADF-039CAFE18D9D}" sibTransId="{1E1A013D-938D-43FE-A493-706D0DEADB81}"/>
    <dgm:cxn modelId="{17EE583D-883B-437B-9346-E403520DE41D}" type="presOf" srcId="{E13C24C7-541A-4333-A0D2-350EC59AD46D}" destId="{5B9845A6-E525-421B-BB78-C0E8AEC8420E}" srcOrd="1" destOrd="0" presId="urn:microsoft.com/office/officeart/2005/8/layout/vList4"/>
    <dgm:cxn modelId="{CDC7695C-9589-49BA-B59F-43A2966C5C4F}" srcId="{17756B06-AE04-406D-BE8B-12A72BF9009F}" destId="{BA2E1234-3FA7-4ABF-B29E-5BAB8DFDF720}" srcOrd="4" destOrd="0" parTransId="{67194A62-0625-4A22-8BCE-2BC6C76442B5}" sibTransId="{C5C54435-12D2-4126-ACED-8E5EF86ED2DB}"/>
    <dgm:cxn modelId="{11774E5D-349B-4040-A79E-844EB3C29AA6}" type="presOf" srcId="{EC6E9B2E-2603-4852-B3CE-26D1D8F59A20}" destId="{7291BA4B-CE4C-4D33-9BB1-B4CBCAFEF286}" srcOrd="0" destOrd="0" presId="urn:microsoft.com/office/officeart/2005/8/layout/vList4"/>
    <dgm:cxn modelId="{1A8FFA46-D76E-4902-8255-166EA2DD9130}" srcId="{17756B06-AE04-406D-BE8B-12A72BF9009F}" destId="{A4CA5712-9508-4D7B-B436-66815B0D747D}" srcOrd="2" destOrd="0" parTransId="{7B2A7F40-F720-4543-8D10-D7E1230D3401}" sibTransId="{6C3471A4-DF27-4ECE-A121-241229FF7F65}"/>
    <dgm:cxn modelId="{224FB768-4641-4F64-B3FC-A6DD19C082D8}" srcId="{17756B06-AE04-406D-BE8B-12A72BF9009F}" destId="{20C8484F-4FF8-4085-A830-2FAF5C1BC8BE}" srcOrd="5" destOrd="0" parTransId="{75746B66-6C50-467E-BFD2-1A3978F16909}" sibTransId="{8C3987A1-5016-43E0-AB0A-1A7D566FF3A1}"/>
    <dgm:cxn modelId="{720B424E-7E18-4429-B77D-8B931B0907B4}" type="presOf" srcId="{E13C24C7-541A-4333-A0D2-350EC59AD46D}" destId="{D0E40F63-236E-450C-AD9A-DE4F144F514E}" srcOrd="0" destOrd="0" presId="urn:microsoft.com/office/officeart/2005/8/layout/vList4"/>
    <dgm:cxn modelId="{E1952050-E2A0-4B63-AEDB-56F96AD77548}" type="presOf" srcId="{20C8484F-4FF8-4085-A830-2FAF5C1BC8BE}" destId="{3D3C4A61-5FEA-47C5-8FF6-0B4FAAB618E7}" srcOrd="0" destOrd="0" presId="urn:microsoft.com/office/officeart/2005/8/layout/vList4"/>
    <dgm:cxn modelId="{C8414D8C-419C-4DAE-8D95-A760DD7D26E2}" type="presOf" srcId="{A4CA5712-9508-4D7B-B436-66815B0D747D}" destId="{3574464F-7604-4304-8BAF-1636681042DE}" srcOrd="1" destOrd="0" presId="urn:microsoft.com/office/officeart/2005/8/layout/vList4"/>
    <dgm:cxn modelId="{24EBB0A9-D5FA-47F9-B717-82A96911A564}" type="presOf" srcId="{17756B06-AE04-406D-BE8B-12A72BF9009F}" destId="{9F076982-52EA-41BF-924F-9CCDCEF2A8A7}" srcOrd="0" destOrd="0" presId="urn:microsoft.com/office/officeart/2005/8/layout/vList4"/>
    <dgm:cxn modelId="{7C1461AC-9DC1-41C5-A70C-CAF2F38BC81D}" type="presOf" srcId="{BA2E1234-3FA7-4ABF-B29E-5BAB8DFDF720}" destId="{C081BBDA-12F3-471A-AB63-D14E8FD59C85}" srcOrd="1" destOrd="0" presId="urn:microsoft.com/office/officeart/2005/8/layout/vList4"/>
    <dgm:cxn modelId="{974454AE-74D0-438A-866D-7F6AC9E46758}" srcId="{17756B06-AE04-406D-BE8B-12A72BF9009F}" destId="{F36A2265-BBB2-41CA-8459-0D82AD311CE5}" srcOrd="0" destOrd="0" parTransId="{FCC6F7E5-2A11-41C4-880D-804FF2C0DB13}" sibTransId="{6E2C1449-62C7-4037-BCBC-475A1E1C4333}"/>
    <dgm:cxn modelId="{A1CE5AB0-5BA9-415F-BFD8-7CC7456F0D9B}" type="presOf" srcId="{F36A2265-BBB2-41CA-8459-0D82AD311CE5}" destId="{C7D3AC67-126B-4E4A-9E2B-152716AD6DF6}" srcOrd="0" destOrd="0" presId="urn:microsoft.com/office/officeart/2005/8/layout/vList4"/>
    <dgm:cxn modelId="{26B14BBB-4A7D-4938-9A0C-631F4D54C957}" type="presOf" srcId="{A4CA5712-9508-4D7B-B436-66815B0D747D}" destId="{871F5D68-1820-4977-9005-05CFA2821D07}" srcOrd="0" destOrd="0" presId="urn:microsoft.com/office/officeart/2005/8/layout/vList4"/>
    <dgm:cxn modelId="{9DDE58BC-61CB-4E15-99EF-74BE4206FFF1}" type="presOf" srcId="{F36A2265-BBB2-41CA-8459-0D82AD311CE5}" destId="{72097716-0AC9-4862-AD9B-664268012A47}" srcOrd="1" destOrd="0" presId="urn:microsoft.com/office/officeart/2005/8/layout/vList4"/>
    <dgm:cxn modelId="{7FD097FF-9EBE-4032-8F5B-6CCB4A14C459}" type="presOf" srcId="{BA2E1234-3FA7-4ABF-B29E-5BAB8DFDF720}" destId="{43C9EC1D-AF70-425B-91B6-42BE9E7FE6A9}" srcOrd="0" destOrd="0" presId="urn:microsoft.com/office/officeart/2005/8/layout/vList4"/>
    <dgm:cxn modelId="{9B88C855-8DF3-41D6-A46C-455CED9FD54B}" type="presParOf" srcId="{9F076982-52EA-41BF-924F-9CCDCEF2A8A7}" destId="{05970804-4EA3-4F41-8150-B6495B49FADC}" srcOrd="0" destOrd="0" presId="urn:microsoft.com/office/officeart/2005/8/layout/vList4"/>
    <dgm:cxn modelId="{6330828F-E220-4CEF-AAEB-E2881DD13188}" type="presParOf" srcId="{05970804-4EA3-4F41-8150-B6495B49FADC}" destId="{C7D3AC67-126B-4E4A-9E2B-152716AD6DF6}" srcOrd="0" destOrd="0" presId="urn:microsoft.com/office/officeart/2005/8/layout/vList4"/>
    <dgm:cxn modelId="{E12BED29-45E6-45CD-9AAF-71D7806B905F}" type="presParOf" srcId="{05970804-4EA3-4F41-8150-B6495B49FADC}" destId="{A15110F3-780D-4854-97F9-824322A4C99C}" srcOrd="1" destOrd="0" presId="urn:microsoft.com/office/officeart/2005/8/layout/vList4"/>
    <dgm:cxn modelId="{55F95E19-3530-46E8-83EA-AD22DEA09562}" type="presParOf" srcId="{05970804-4EA3-4F41-8150-B6495B49FADC}" destId="{72097716-0AC9-4862-AD9B-664268012A47}" srcOrd="2" destOrd="0" presId="urn:microsoft.com/office/officeart/2005/8/layout/vList4"/>
    <dgm:cxn modelId="{6EB52686-BE54-4400-AB0C-B16BA1CAA4FC}" type="presParOf" srcId="{9F076982-52EA-41BF-924F-9CCDCEF2A8A7}" destId="{FFCA80B2-7548-42C2-9712-07B837D3F9B1}" srcOrd="1" destOrd="0" presId="urn:microsoft.com/office/officeart/2005/8/layout/vList4"/>
    <dgm:cxn modelId="{64FF043D-5147-4D50-B45E-1BCA350E9C9F}" type="presParOf" srcId="{9F076982-52EA-41BF-924F-9CCDCEF2A8A7}" destId="{7BCB2E23-46F0-475C-8B8A-2060A932B4F6}" srcOrd="2" destOrd="0" presId="urn:microsoft.com/office/officeart/2005/8/layout/vList4"/>
    <dgm:cxn modelId="{70A76958-3B65-4DED-94B2-47668E04AB56}" type="presParOf" srcId="{7BCB2E23-46F0-475C-8B8A-2060A932B4F6}" destId="{D0E40F63-236E-450C-AD9A-DE4F144F514E}" srcOrd="0" destOrd="0" presId="urn:microsoft.com/office/officeart/2005/8/layout/vList4"/>
    <dgm:cxn modelId="{12A5AF3F-D7B5-4873-B674-83D5ADC8B14F}" type="presParOf" srcId="{7BCB2E23-46F0-475C-8B8A-2060A932B4F6}" destId="{B081B4B1-C3EB-4B2D-A57D-8500EA43C174}" srcOrd="1" destOrd="0" presId="urn:microsoft.com/office/officeart/2005/8/layout/vList4"/>
    <dgm:cxn modelId="{6EDB02AE-3686-430E-A0B6-8F3487AFCFDE}" type="presParOf" srcId="{7BCB2E23-46F0-475C-8B8A-2060A932B4F6}" destId="{5B9845A6-E525-421B-BB78-C0E8AEC8420E}" srcOrd="2" destOrd="0" presId="urn:microsoft.com/office/officeart/2005/8/layout/vList4"/>
    <dgm:cxn modelId="{9DD11AB7-31FD-4960-AE79-B4C7D3277692}" type="presParOf" srcId="{9F076982-52EA-41BF-924F-9CCDCEF2A8A7}" destId="{373A6574-AF4C-4D67-801F-1B523178465A}" srcOrd="3" destOrd="0" presId="urn:microsoft.com/office/officeart/2005/8/layout/vList4"/>
    <dgm:cxn modelId="{E9EFE939-C7AF-4937-AF76-2C30E637BD5A}" type="presParOf" srcId="{9F076982-52EA-41BF-924F-9CCDCEF2A8A7}" destId="{6544832E-6BB7-476B-A9C2-B9C1E84E0B94}" srcOrd="4" destOrd="0" presId="urn:microsoft.com/office/officeart/2005/8/layout/vList4"/>
    <dgm:cxn modelId="{509D26F0-E602-44C1-B2A3-D73C2F2CFAE2}" type="presParOf" srcId="{6544832E-6BB7-476B-A9C2-B9C1E84E0B94}" destId="{871F5D68-1820-4977-9005-05CFA2821D07}" srcOrd="0" destOrd="0" presId="urn:microsoft.com/office/officeart/2005/8/layout/vList4"/>
    <dgm:cxn modelId="{71B41723-73E6-40EC-8DB3-87EF02128AD0}" type="presParOf" srcId="{6544832E-6BB7-476B-A9C2-B9C1E84E0B94}" destId="{45B464DE-51FE-4E04-AE94-7B3350140B8A}" srcOrd="1" destOrd="0" presId="urn:microsoft.com/office/officeart/2005/8/layout/vList4"/>
    <dgm:cxn modelId="{760E835C-10A5-4161-AB68-07128BC03D43}" type="presParOf" srcId="{6544832E-6BB7-476B-A9C2-B9C1E84E0B94}" destId="{3574464F-7604-4304-8BAF-1636681042DE}" srcOrd="2" destOrd="0" presId="urn:microsoft.com/office/officeart/2005/8/layout/vList4"/>
    <dgm:cxn modelId="{1ADBF3BF-E778-40C2-852F-4CFE38B9CA57}" type="presParOf" srcId="{9F076982-52EA-41BF-924F-9CCDCEF2A8A7}" destId="{059FBD05-A8E2-42D7-8099-8185A91B13DF}" srcOrd="5" destOrd="0" presId="urn:microsoft.com/office/officeart/2005/8/layout/vList4"/>
    <dgm:cxn modelId="{496A4196-4EF4-4C9C-9B40-E9C8E8269C1F}" type="presParOf" srcId="{9F076982-52EA-41BF-924F-9CCDCEF2A8A7}" destId="{9998F890-14E0-4373-B8EA-D536187A3B42}" srcOrd="6" destOrd="0" presId="urn:microsoft.com/office/officeart/2005/8/layout/vList4"/>
    <dgm:cxn modelId="{7968C941-A85A-4914-8644-51A4C346B755}" type="presParOf" srcId="{9998F890-14E0-4373-B8EA-D536187A3B42}" destId="{7291BA4B-CE4C-4D33-9BB1-B4CBCAFEF286}" srcOrd="0" destOrd="0" presId="urn:microsoft.com/office/officeart/2005/8/layout/vList4"/>
    <dgm:cxn modelId="{A7609862-740D-40D3-AAEE-D601AC7AD0F7}" type="presParOf" srcId="{9998F890-14E0-4373-B8EA-D536187A3B42}" destId="{9D8395D6-AF44-4047-97C5-8372EE5FF911}" srcOrd="1" destOrd="0" presId="urn:microsoft.com/office/officeart/2005/8/layout/vList4"/>
    <dgm:cxn modelId="{9442C53A-A9C4-4886-BF79-7F194E28505A}" type="presParOf" srcId="{9998F890-14E0-4373-B8EA-D536187A3B42}" destId="{554B2C46-C080-4D46-9E8A-BF414064BC8D}" srcOrd="2" destOrd="0" presId="urn:microsoft.com/office/officeart/2005/8/layout/vList4"/>
    <dgm:cxn modelId="{60EEE12E-73FB-4110-A675-A05E02FA945B}" type="presParOf" srcId="{9F076982-52EA-41BF-924F-9CCDCEF2A8A7}" destId="{D9C8735E-058A-4082-8DA5-1896189F6EF4}" srcOrd="7" destOrd="0" presId="urn:microsoft.com/office/officeart/2005/8/layout/vList4"/>
    <dgm:cxn modelId="{B6505950-F1FC-4E32-9A5A-7CD85B68935C}" type="presParOf" srcId="{9F076982-52EA-41BF-924F-9CCDCEF2A8A7}" destId="{EB36130C-1D49-460D-9BB7-FCB1E8FAA1DB}" srcOrd="8" destOrd="0" presId="urn:microsoft.com/office/officeart/2005/8/layout/vList4"/>
    <dgm:cxn modelId="{2FF01096-4D98-4CDB-B09F-5E3196DD551B}" type="presParOf" srcId="{EB36130C-1D49-460D-9BB7-FCB1E8FAA1DB}" destId="{43C9EC1D-AF70-425B-91B6-42BE9E7FE6A9}" srcOrd="0" destOrd="0" presId="urn:microsoft.com/office/officeart/2005/8/layout/vList4"/>
    <dgm:cxn modelId="{B3D3B9AE-A6EB-47CC-80B5-617A2B72E31A}" type="presParOf" srcId="{EB36130C-1D49-460D-9BB7-FCB1E8FAA1DB}" destId="{6CF81884-28F6-4C42-A9C6-00474401526F}" srcOrd="1" destOrd="0" presId="urn:microsoft.com/office/officeart/2005/8/layout/vList4"/>
    <dgm:cxn modelId="{AA963AC1-32FF-4556-BF40-5CF956EA47A0}" type="presParOf" srcId="{EB36130C-1D49-460D-9BB7-FCB1E8FAA1DB}" destId="{C081BBDA-12F3-471A-AB63-D14E8FD59C85}" srcOrd="2" destOrd="0" presId="urn:microsoft.com/office/officeart/2005/8/layout/vList4"/>
    <dgm:cxn modelId="{DAABEFC6-8755-4993-97C0-4F8204C63797}" type="presParOf" srcId="{9F076982-52EA-41BF-924F-9CCDCEF2A8A7}" destId="{D8A8BF19-42D1-4ACC-9EEC-4074C70BEEED}" srcOrd="9" destOrd="0" presId="urn:microsoft.com/office/officeart/2005/8/layout/vList4"/>
    <dgm:cxn modelId="{246B0861-2371-4E78-AE32-0E7A9AF416D3}" type="presParOf" srcId="{9F076982-52EA-41BF-924F-9CCDCEF2A8A7}" destId="{45A97BB2-8D20-4000-B6A3-3FBEFCE4C6F7}" srcOrd="10" destOrd="0" presId="urn:microsoft.com/office/officeart/2005/8/layout/vList4"/>
    <dgm:cxn modelId="{D0EE76CB-7115-4858-A7BD-F9959F7A3816}" type="presParOf" srcId="{45A97BB2-8D20-4000-B6A3-3FBEFCE4C6F7}" destId="{3D3C4A61-5FEA-47C5-8FF6-0B4FAAB618E7}" srcOrd="0" destOrd="0" presId="urn:microsoft.com/office/officeart/2005/8/layout/vList4"/>
    <dgm:cxn modelId="{6DA9A97A-EA77-45CF-BF23-C96B3BFBE8CB}" type="presParOf" srcId="{45A97BB2-8D20-4000-B6A3-3FBEFCE4C6F7}" destId="{EE96D82D-F3D7-4E4F-887B-3AA2C83D20E4}" srcOrd="1" destOrd="0" presId="urn:microsoft.com/office/officeart/2005/8/layout/vList4"/>
    <dgm:cxn modelId="{2EC829DB-E7A1-4B21-9C5F-7F94580B119F}" type="presParOf" srcId="{45A97BB2-8D20-4000-B6A3-3FBEFCE4C6F7}" destId="{3517754D-CF4C-4C1C-A5BB-D2B129A1E92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3AC67-126B-4E4A-9E2B-152716AD6DF6}">
      <dsp:nvSpPr>
        <dsp:cNvPr id="0" name=""/>
        <dsp:cNvSpPr/>
      </dsp:nvSpPr>
      <dsp:spPr>
        <a:xfrm>
          <a:off x="0" y="757402"/>
          <a:ext cx="21847870" cy="1758032"/>
        </a:xfrm>
        <a:prstGeom prst="roundRect">
          <a:avLst>
            <a:gd name="adj" fmla="val 100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fr-FR" sz="5100" b="1" kern="1200" dirty="0">
              <a:solidFill>
                <a:schemeClr val="tx1"/>
              </a:solidFill>
              <a:latin typeface="Times New Roman" panose="02020603050405020304" pitchFamily="18" charset="0"/>
              <a:cs typeface="Times New Roman" panose="02020603050405020304" pitchFamily="18" charset="0"/>
            </a:rPr>
            <a:t> Offre  aux étudiants une formation et un diplôme de grade Master professionnalisant,</a:t>
          </a:r>
        </a:p>
      </dsp:txBody>
      <dsp:txXfrm>
        <a:off x="4545377" y="757402"/>
        <a:ext cx="17302492" cy="1758032"/>
      </dsp:txXfrm>
    </dsp:sp>
    <dsp:sp modelId="{A15110F3-780D-4854-97F9-824322A4C99C}">
      <dsp:nvSpPr>
        <dsp:cNvPr id="0" name=""/>
        <dsp:cNvSpPr/>
      </dsp:nvSpPr>
      <dsp:spPr>
        <a:xfrm>
          <a:off x="175803" y="0"/>
          <a:ext cx="4369574" cy="327283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0E40F63-236E-450C-AD9A-DE4F144F514E}">
      <dsp:nvSpPr>
        <dsp:cNvPr id="0" name=""/>
        <dsp:cNvSpPr/>
      </dsp:nvSpPr>
      <dsp:spPr>
        <a:xfrm>
          <a:off x="0" y="3448640"/>
          <a:ext cx="21847870" cy="1758032"/>
        </a:xfrm>
        <a:prstGeom prst="roundRect">
          <a:avLst>
            <a:gd name="adj" fmla="val 10000"/>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FR" sz="4000" b="1" kern="1200" dirty="0">
              <a:solidFill>
                <a:prstClr val="black"/>
              </a:solidFill>
              <a:latin typeface="Times New Roman" panose="02020603050405020304" pitchFamily="18" charset="0"/>
              <a:ea typeface="+mn-ea"/>
              <a:cs typeface="Times New Roman" panose="02020603050405020304" pitchFamily="18" charset="0"/>
            </a:rPr>
            <a:t>La nutrition, science appliquée, est au carrefour de nombreuses disciplines scientifiques (médecine, biologie, physiologie, biochimie, psychologie, etc..).</a:t>
          </a:r>
        </a:p>
      </dsp:txBody>
      <dsp:txXfrm>
        <a:off x="4545377" y="3448640"/>
        <a:ext cx="17302492" cy="1758032"/>
      </dsp:txXfrm>
    </dsp:sp>
    <dsp:sp modelId="{B081B4B1-C3EB-4B2D-A57D-8500EA43C174}">
      <dsp:nvSpPr>
        <dsp:cNvPr id="0" name=""/>
        <dsp:cNvSpPr/>
      </dsp:nvSpPr>
      <dsp:spPr>
        <a:xfrm>
          <a:off x="175803" y="3624443"/>
          <a:ext cx="4369574" cy="140642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22000" r="-2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71F5D68-1820-4977-9005-05CFA2821D07}">
      <dsp:nvSpPr>
        <dsp:cNvPr id="0" name=""/>
        <dsp:cNvSpPr/>
      </dsp:nvSpPr>
      <dsp:spPr>
        <a:xfrm>
          <a:off x="0" y="5382475"/>
          <a:ext cx="21847870" cy="1758032"/>
        </a:xfrm>
        <a:prstGeom prst="roundRect">
          <a:avLst>
            <a:gd name="adj" fmla="val 10000"/>
          </a:avLst>
        </a:prstGeom>
        <a:gradFill rotWithShape="0">
          <a:gsLst>
            <a:gs pos="0">
              <a:schemeClr val="accent4">
                <a:shade val="50000"/>
                <a:hueOff val="-139623"/>
                <a:satOff val="-4225"/>
                <a:lumOff val="27741"/>
                <a:alphaOff val="0"/>
                <a:shade val="51000"/>
                <a:satMod val="130000"/>
              </a:schemeClr>
            </a:gs>
            <a:gs pos="80000">
              <a:schemeClr val="accent4">
                <a:shade val="50000"/>
                <a:hueOff val="-139623"/>
                <a:satOff val="-4225"/>
                <a:lumOff val="27741"/>
                <a:alphaOff val="0"/>
                <a:shade val="93000"/>
                <a:satMod val="130000"/>
              </a:schemeClr>
            </a:gs>
            <a:gs pos="100000">
              <a:schemeClr val="accent4">
                <a:shade val="50000"/>
                <a:hueOff val="-139623"/>
                <a:satOff val="-4225"/>
                <a:lumOff val="27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endParaRPr lang="fr-FR" sz="5100" kern="1200" dirty="0"/>
        </a:p>
      </dsp:txBody>
      <dsp:txXfrm>
        <a:off x="4545377" y="5382475"/>
        <a:ext cx="17302492" cy="1758032"/>
      </dsp:txXfrm>
    </dsp:sp>
    <dsp:sp modelId="{45B464DE-51FE-4E04-AE94-7B3350140B8A}">
      <dsp:nvSpPr>
        <dsp:cNvPr id="0" name=""/>
        <dsp:cNvSpPr/>
      </dsp:nvSpPr>
      <dsp:spPr>
        <a:xfrm>
          <a:off x="26320" y="5543145"/>
          <a:ext cx="4369574" cy="1406425"/>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10000" r="-10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291BA4B-CE4C-4D33-9BB1-B4CBCAFEF286}">
      <dsp:nvSpPr>
        <dsp:cNvPr id="0" name=""/>
        <dsp:cNvSpPr/>
      </dsp:nvSpPr>
      <dsp:spPr>
        <a:xfrm>
          <a:off x="4743427" y="8087517"/>
          <a:ext cx="17086345" cy="1397424"/>
        </a:xfrm>
        <a:prstGeom prst="roundRect">
          <a:avLst>
            <a:gd name="adj" fmla="val 10000"/>
          </a:avLst>
        </a:prstGeom>
        <a:gradFill rotWithShape="0">
          <a:gsLst>
            <a:gs pos="0">
              <a:schemeClr val="accent4">
                <a:shade val="50000"/>
                <a:hueOff val="-209434"/>
                <a:satOff val="-6337"/>
                <a:lumOff val="41612"/>
                <a:alphaOff val="0"/>
                <a:shade val="51000"/>
                <a:satMod val="130000"/>
              </a:schemeClr>
            </a:gs>
            <a:gs pos="80000">
              <a:schemeClr val="accent4">
                <a:shade val="50000"/>
                <a:hueOff val="-209434"/>
                <a:satOff val="-6337"/>
                <a:lumOff val="41612"/>
                <a:alphaOff val="0"/>
                <a:shade val="93000"/>
                <a:satMod val="130000"/>
              </a:schemeClr>
            </a:gs>
            <a:gs pos="100000">
              <a:schemeClr val="accent4">
                <a:shade val="50000"/>
                <a:hueOff val="-209434"/>
                <a:satOff val="-6337"/>
                <a:lumOff val="416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fr-FR" sz="4000" b="1" kern="1200" dirty="0">
              <a:solidFill>
                <a:schemeClr val="tx1"/>
              </a:solidFill>
              <a:latin typeface="Times New Roman" panose="02020603050405020304" pitchFamily="18" charset="0"/>
              <a:cs typeface="Times New Roman" panose="02020603050405020304" pitchFamily="18" charset="0"/>
            </a:rPr>
            <a:t>Les grands syndromes pathologiques liés à la nutrition sont la première cause de mortalité dans le mond</a:t>
          </a:r>
          <a:r>
            <a:rPr lang="fr-FR" sz="4000" kern="1200" dirty="0">
              <a:solidFill>
                <a:schemeClr val="tx1"/>
              </a:solidFill>
            </a:rPr>
            <a:t>e.</a:t>
          </a:r>
        </a:p>
      </dsp:txBody>
      <dsp:txXfrm>
        <a:off x="8298184" y="8087517"/>
        <a:ext cx="13531587" cy="1397424"/>
      </dsp:txXfrm>
    </dsp:sp>
    <dsp:sp modelId="{9D8395D6-AF44-4047-97C5-8372EE5FF911}">
      <dsp:nvSpPr>
        <dsp:cNvPr id="0" name=""/>
        <dsp:cNvSpPr/>
      </dsp:nvSpPr>
      <dsp:spPr>
        <a:xfrm flipH="1">
          <a:off x="0" y="7985784"/>
          <a:ext cx="4369574" cy="1806117"/>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3C9EC1D-AF70-425B-91B6-42BE9E7FE6A9}">
      <dsp:nvSpPr>
        <dsp:cNvPr id="0" name=""/>
        <dsp:cNvSpPr/>
      </dsp:nvSpPr>
      <dsp:spPr>
        <a:xfrm>
          <a:off x="4953494" y="5293786"/>
          <a:ext cx="16710998" cy="1758032"/>
        </a:xfrm>
        <a:prstGeom prst="roundRect">
          <a:avLst>
            <a:gd name="adj" fmla="val 10000"/>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FR" sz="4000" b="1" kern="1200" dirty="0">
              <a:solidFill>
                <a:schemeClr val="tx1"/>
              </a:solidFill>
              <a:latin typeface="Times New Roman" panose="02020603050405020304" pitchFamily="18" charset="0"/>
              <a:cs typeface="Times New Roman" panose="02020603050405020304" pitchFamily="18" charset="0"/>
            </a:rPr>
            <a:t>Elle permet de comprendre le fonctionnement du corps humain et de proposer des recommandations alimentaires visant à maintenir celui-ci en bonne santé.</a:t>
          </a:r>
        </a:p>
      </dsp:txBody>
      <dsp:txXfrm>
        <a:off x="8430162" y="5293786"/>
        <a:ext cx="13234330" cy="1758032"/>
      </dsp:txXfrm>
    </dsp:sp>
    <dsp:sp modelId="{6CF81884-28F6-4C42-A9C6-00474401526F}">
      <dsp:nvSpPr>
        <dsp:cNvPr id="0" name=""/>
        <dsp:cNvSpPr/>
      </dsp:nvSpPr>
      <dsp:spPr>
        <a:xfrm>
          <a:off x="0" y="11189832"/>
          <a:ext cx="4369574" cy="1406425"/>
        </a:xfrm>
        <a:prstGeom prst="roundRect">
          <a:avLst>
            <a:gd name="adj" fmla="val 10000"/>
          </a:avLst>
        </a:prstGeom>
        <a:solidFill>
          <a:schemeClr val="accent4">
            <a:tint val="50000"/>
            <a:hueOff val="6567"/>
            <a:satOff val="287"/>
            <a:lumOff val="-181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D3C4A61-5FEA-47C5-8FF6-0B4FAAB618E7}">
      <dsp:nvSpPr>
        <dsp:cNvPr id="0" name=""/>
        <dsp:cNvSpPr/>
      </dsp:nvSpPr>
      <dsp:spPr>
        <a:xfrm>
          <a:off x="0" y="10686726"/>
          <a:ext cx="21847870" cy="3165899"/>
        </a:xfrm>
        <a:prstGeom prst="roundRect">
          <a:avLst>
            <a:gd name="adj" fmla="val 10000"/>
          </a:avLst>
        </a:prstGeom>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FR" sz="4000" b="1" kern="1200" dirty="0">
              <a:solidFill>
                <a:schemeClr val="tx1"/>
              </a:solidFill>
              <a:latin typeface="Times New Roman" panose="02020603050405020304" pitchFamily="18" charset="0"/>
              <a:cs typeface="Times New Roman" panose="02020603050405020304" pitchFamily="18" charset="0"/>
            </a:rPr>
            <a:t>Freiner l’augmentation de leur incidence est un enjeu prioritaire qui implique de progresser dans des domaines de recherche intégrant l’influence des habitudes alimentaires, la qualité des aliments, et le développement d’essais de prévention nutritionnelle.</a:t>
          </a:r>
        </a:p>
      </dsp:txBody>
      <dsp:txXfrm>
        <a:off x="4545377" y="10686726"/>
        <a:ext cx="17302492" cy="3165899"/>
      </dsp:txXfrm>
    </dsp:sp>
    <dsp:sp modelId="{EE96D82D-F3D7-4E4F-887B-3AA2C83D20E4}">
      <dsp:nvSpPr>
        <dsp:cNvPr id="0" name=""/>
        <dsp:cNvSpPr/>
      </dsp:nvSpPr>
      <dsp:spPr>
        <a:xfrm flipH="1">
          <a:off x="0" y="11099508"/>
          <a:ext cx="4669545" cy="2114293"/>
        </a:xfrm>
        <a:prstGeom prst="roundRect">
          <a:avLst>
            <a:gd name="adj" fmla="val 10000"/>
          </a:avLst>
        </a:prstGeom>
        <a:blipFill>
          <a:blip xmlns:r="http://schemas.openxmlformats.org/officeDocument/2006/relationships"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t="-12000" b="-1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30304" y="13421680"/>
            <a:ext cx="27543443" cy="9261158"/>
          </a:xfrm>
        </p:spPr>
        <p:txBody>
          <a:bodyPr/>
          <a:lstStyle/>
          <a:p>
            <a:r>
              <a:rPr lang="fr-FR"/>
              <a:t>Cliquez pour modifier le style du titre</a:t>
            </a:r>
          </a:p>
        </p:txBody>
      </p:sp>
      <p:sp>
        <p:nvSpPr>
          <p:cNvPr id="3" name="Sous-titre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105D4C8-02D5-4EEA-9C13-EA006A92B456}" type="datetimeFigureOut">
              <a:rPr lang="fr-FR" smtClean="0"/>
              <a:pPr/>
              <a:t>20/03/2019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FC9387-7636-4DFC-9A82-8877D448BA7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05D4C8-02D5-4EEA-9C13-EA006A92B456}" type="datetimeFigureOut">
              <a:rPr lang="fr-FR" smtClean="0"/>
              <a:pPr/>
              <a:t>20/03/2019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FC9387-7636-4DFC-9A82-8877D448BA7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254782" y="10901365"/>
            <a:ext cx="25833229" cy="23224902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743847" y="10901365"/>
            <a:ext cx="76970870" cy="23224902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05D4C8-02D5-4EEA-9C13-EA006A92B456}" type="datetimeFigureOut">
              <a:rPr lang="fr-FR" smtClean="0"/>
              <a:pPr/>
              <a:t>20/03/2019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FC9387-7636-4DFC-9A82-8877D448BA7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05D4C8-02D5-4EEA-9C13-EA006A92B456}" type="datetimeFigureOut">
              <a:rPr lang="fr-FR" smtClean="0"/>
              <a:pPr/>
              <a:t>20/03/2019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FC9387-7636-4DFC-9A82-8877D448BA7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559696" y="27763473"/>
            <a:ext cx="27543443" cy="8581073"/>
          </a:xfrm>
        </p:spPr>
        <p:txBody>
          <a:bodyPr anchor="t"/>
          <a:lstStyle>
            <a:lvl1pPr algn="l">
              <a:defRPr sz="18900" b="1" cap="all"/>
            </a:lvl1pPr>
          </a:lstStyle>
          <a:p>
            <a:r>
              <a:rPr lang="fr-FR"/>
              <a:t>Cliquez pour modifier le style du titre</a:t>
            </a:r>
          </a:p>
        </p:txBody>
      </p:sp>
      <p:sp>
        <p:nvSpPr>
          <p:cNvPr id="3" name="Espace réservé du texte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105D4C8-02D5-4EEA-9C13-EA006A92B456}" type="datetimeFigureOut">
              <a:rPr lang="fr-FR" smtClean="0"/>
              <a:pPr/>
              <a:t>20/03/2019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FC9387-7636-4DFC-9A82-8877D448BA7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743846" y="63507940"/>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7685960" y="63507940"/>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105D4C8-02D5-4EEA-9C13-EA006A92B456}" type="datetimeFigureOut">
              <a:rPr lang="fr-FR" smtClean="0"/>
              <a:pPr/>
              <a:t>20/03/2019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FC9387-7636-4DFC-9A82-8877D448BA7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20203" y="1730219"/>
            <a:ext cx="29163645" cy="72009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fr-FR"/>
              <a:t>Cliquez pour modifier les styles du texte du masque</a:t>
            </a:r>
          </a:p>
        </p:txBody>
      </p:sp>
      <p:sp>
        <p:nvSpPr>
          <p:cNvPr id="4" name="Espace réservé du contenu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fr-FR"/>
              <a:t>Cliquez pour modifier les styles du texte du masque</a:t>
            </a:r>
          </a:p>
        </p:txBody>
      </p:sp>
      <p:sp>
        <p:nvSpPr>
          <p:cNvPr id="6" name="Espace réservé du contenu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105D4C8-02D5-4EEA-9C13-EA006A92B456}" type="datetimeFigureOut">
              <a:rPr lang="fr-FR" smtClean="0"/>
              <a:pPr/>
              <a:t>20/03/2019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6FC9387-7636-4DFC-9A82-8877D448BA7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105D4C8-02D5-4EEA-9C13-EA006A92B456}" type="datetimeFigureOut">
              <a:rPr lang="fr-FR" smtClean="0"/>
              <a:pPr/>
              <a:t>20/03/2019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6FC9387-7636-4DFC-9A82-8877D448BA7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05D4C8-02D5-4EEA-9C13-EA006A92B456}" type="datetimeFigureOut">
              <a:rPr lang="fr-FR" smtClean="0"/>
              <a:pPr/>
              <a:t>20/03/2019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6FC9387-7636-4DFC-9A82-8877D448BA7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20204" y="1720215"/>
            <a:ext cx="10660709" cy="7320915"/>
          </a:xfrm>
        </p:spPr>
        <p:txBody>
          <a:bodyPr anchor="b"/>
          <a:lstStyle>
            <a:lvl1pPr algn="l">
              <a:defRPr sz="9500" b="1"/>
            </a:lvl1pPr>
          </a:lstStyle>
          <a:p>
            <a:r>
              <a:rPr lang="fr-FR"/>
              <a:t>Cliquez pour modifier le style du titre</a:t>
            </a:r>
          </a:p>
        </p:txBody>
      </p:sp>
      <p:sp>
        <p:nvSpPr>
          <p:cNvPr id="3" name="Espace réservé du contenu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105D4C8-02D5-4EEA-9C13-EA006A92B456}" type="datetimeFigureOut">
              <a:rPr lang="fr-FR" smtClean="0"/>
              <a:pPr/>
              <a:t>20/03/2019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FC9387-7636-4DFC-9A82-8877D448BA7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51421" y="30243780"/>
            <a:ext cx="19442430" cy="3570449"/>
          </a:xfrm>
        </p:spPr>
        <p:txBody>
          <a:bodyPr anchor="b"/>
          <a:lstStyle>
            <a:lvl1pPr algn="l">
              <a:defRPr sz="9500" b="1"/>
            </a:lvl1pPr>
          </a:lstStyle>
          <a:p>
            <a:r>
              <a:rPr lang="fr-FR"/>
              <a:t>Cliquez pour modifier le style du titre</a:t>
            </a:r>
          </a:p>
        </p:txBody>
      </p:sp>
      <p:sp>
        <p:nvSpPr>
          <p:cNvPr id="3" name="Espace réservé pour une image  2"/>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fr-FR"/>
          </a:p>
        </p:txBody>
      </p:sp>
      <p:sp>
        <p:nvSpPr>
          <p:cNvPr id="4" name="Espace réservé du texte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105D4C8-02D5-4EEA-9C13-EA006A92B456}" type="datetimeFigureOut">
              <a:rPr lang="fr-FR" smtClean="0"/>
              <a:pPr/>
              <a:t>20/03/2019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FC9387-7636-4DFC-9A82-8877D448BA7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fr-FR"/>
              <a:t>Cliquez pour modifier le style du titre</a:t>
            </a:r>
          </a:p>
        </p:txBody>
      </p:sp>
      <p:sp>
        <p:nvSpPr>
          <p:cNvPr id="3" name="Espace réservé du texte 2"/>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E105D4C8-02D5-4EEA-9C13-EA006A92B456}" type="datetimeFigureOut">
              <a:rPr lang="fr-FR" smtClean="0"/>
              <a:pPr/>
              <a:t>20/03/2019</a:t>
            </a:fld>
            <a:endParaRPr lang="fr-FR"/>
          </a:p>
        </p:txBody>
      </p:sp>
      <p:sp>
        <p:nvSpPr>
          <p:cNvPr id="5" name="Espace réservé du pied de page 4"/>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76FC9387-7636-4DFC-9A82-8877D448BA7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fr-F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0.emf"/><Relationship Id="rId5" Type="http://schemas.openxmlformats.org/officeDocument/2006/relationships/diagramLayout" Target="../diagrams/layout1.xml"/><Relationship Id="rId15" Type="http://schemas.openxmlformats.org/officeDocument/2006/relationships/image" Target="../media/image14.png"/><Relationship Id="rId10" Type="http://schemas.openxmlformats.org/officeDocument/2006/relationships/image" Target="../media/image9.emf"/><Relationship Id="rId4" Type="http://schemas.openxmlformats.org/officeDocument/2006/relationships/diagramData" Target="../diagrams/data1.xml"/><Relationship Id="rId9" Type="http://schemas.openxmlformats.org/officeDocument/2006/relationships/image" Target="../media/image8.emf"/><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http://www.marketing4innovation.com/qualimapa/imgqualimapa/shutterstock_10850668b.jpg"/>
          <p:cNvSpPr>
            <a:spLocks noChangeAspect="1" noChangeArrowheads="1"/>
          </p:cNvSpPr>
          <p:nvPr/>
        </p:nvSpPr>
        <p:spPr bwMode="auto">
          <a:xfrm>
            <a:off x="155575" y="-136525"/>
            <a:ext cx="277813" cy="277813"/>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68" name="AutoShape 4" descr="http://www.marketing4innovation.com/qualimapa/imgqualimapa/shutterstock_10850668b.jpg"/>
          <p:cNvSpPr>
            <a:spLocks noChangeAspect="1" noChangeArrowheads="1"/>
          </p:cNvSpPr>
          <p:nvPr/>
        </p:nvSpPr>
        <p:spPr bwMode="auto">
          <a:xfrm>
            <a:off x="155575" y="-136525"/>
            <a:ext cx="277813" cy="277813"/>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270" name="Picture 6"/>
          <p:cNvPicPr>
            <a:picLocks noChangeAspect="1" noChangeArrowheads="1"/>
          </p:cNvPicPr>
          <p:nvPr/>
        </p:nvPicPr>
        <p:blipFill>
          <a:blip r:embed="rId2"/>
          <a:srcRect/>
          <a:stretch>
            <a:fillRect/>
          </a:stretch>
        </p:blipFill>
        <p:spPr bwMode="auto">
          <a:xfrm>
            <a:off x="-48142" y="5543716"/>
            <a:ext cx="32404049" cy="38020200"/>
          </a:xfrm>
          <a:prstGeom prst="rect">
            <a:avLst/>
          </a:prstGeom>
          <a:noFill/>
          <a:ln w="9525">
            <a:noFill/>
            <a:miter lim="800000"/>
            <a:headEnd/>
            <a:tailEnd/>
          </a:ln>
          <a:effectLst/>
        </p:spPr>
      </p:pic>
      <p:pic>
        <p:nvPicPr>
          <p:cNvPr id="11271" name="Picture 7"/>
          <p:cNvPicPr>
            <a:picLocks noChangeAspect="1" noChangeArrowheads="1"/>
          </p:cNvPicPr>
          <p:nvPr/>
        </p:nvPicPr>
        <p:blipFill>
          <a:blip r:embed="rId3"/>
          <a:srcRect/>
          <a:stretch>
            <a:fillRect/>
          </a:stretch>
        </p:blipFill>
        <p:spPr bwMode="auto">
          <a:xfrm>
            <a:off x="0" y="0"/>
            <a:ext cx="6184796" cy="7553325"/>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16" name="Diagramme 15"/>
          <p:cNvGraphicFramePr/>
          <p:nvPr>
            <p:extLst>
              <p:ext uri="{D42A27DB-BD31-4B8C-83A1-F6EECF244321}">
                <p14:modId xmlns:p14="http://schemas.microsoft.com/office/powerpoint/2010/main" val="2753503519"/>
              </p:ext>
            </p:extLst>
          </p:nvPr>
        </p:nvGraphicFramePr>
        <p:xfrm>
          <a:off x="1049568" y="12864829"/>
          <a:ext cx="21847870" cy="1440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Pensées 22"/>
          <p:cNvSpPr/>
          <p:nvPr/>
        </p:nvSpPr>
        <p:spPr>
          <a:xfrm>
            <a:off x="9629729" y="27389178"/>
            <a:ext cx="9429816" cy="1928826"/>
          </a:xfrm>
          <a:prstGeom prst="cloudCallou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6000" b="1" dirty="0"/>
              <a:t>programme </a:t>
            </a:r>
            <a:endParaRPr lang="fr-FR" sz="6000" dirty="0"/>
          </a:p>
        </p:txBody>
      </p:sp>
      <p:sp>
        <p:nvSpPr>
          <p:cNvPr id="11281" name="AutoShape 17" descr="data:image/jpeg;base64,/9j/4AAQSkZJRgABAQAAAQABAAD/2wCEAAkGBxMSEhUUEhQVFRMXFhgVEhcUFRoVGBYXHhcWGBUTFBYcHyghGSYlGxgWIzEiJS4rLi46FyAzODMsNygtLi0BCgoKDg0OGxAQGywlICQsLywsNCwsLCwsLCwsLCwsLCwsLCwsLCwsLCwsLCwsLCwsLCwsLCwsLCwsLCwsLCwsLP/AABEIAH8AuQMBEQACEQEDEQH/xAAcAAEAAgMBAQEAAAAAAAAAAAAABAUDBgcCAQj/xABBEAACAQIDBAcFBAgFBQAAAAABAgADEQQSIQUxQVEGEyJhcYGRB0JSobEUIzJiJDNjcqKywdFDc4Lh8BUXU1SS/8QAGwEBAAMBAQEBAAAAAAAAAAAAAAECAwQFBgf/xAAxEQACAgEEAQIEBAYDAQAAAAAAAQIRAwQSITFBE1EiMmFxBTOBsSNCkaHB0eHw8VL/2gAMAwEAAhEDEQA/AO4wBAEAQBAEAQBAEAQDFUxKjefSWUWykskV2yM+0OQ9ZdY/cxeo9kYmxz9w8pPpoo88jz9tfn8pOxEetMyLj24gH5SPTRZah+USKWNU79PH+8o4NGsc0WSRKGwgCAIAgCAIAgCAIAgCAIAgCAIBhxGICd55S0Ytmc8iiV9bEs3Gw5CaqKRyyyykYJczEAQBAEAQDLRrsu7dylXFMvDJKPRZ4euHGm/iJjKLR2QyKRllS4gCAIAgCAIAgCAIAgCAIBFxeKy6Df8ASXjGzHLl28LsrSb6mbHG3fZ8kgQBAEAQBAEAQD0jkG43yGrJTadot6FXML+s55Kmd8JblZkkFhAEAQBAEAQBAEAQBAMOJrZRfjwloxtlMk9qsqSb6+s3OBuyBjds4eibVa9JDa9mcA23XtIcku2XjjnLpEnC4lKqh6bq6HcykEHzElNPoq4uLpmWSQYNoYtaNJ6r3yopZsoubdwlW6VsmMXKSijnWP8AaNWLnqUphL9nOCWIvvOummlpyS1LvhHoR0Ua+Jl50U6bDE1OqqoEqN+rK3KtYXI13HQkTXFn3umY59LsW6PRuE6DkPhYCQEm+jItJjuU+en1lXNGixSZlXBtxIA7tT/tKufsaLAvLPuIXqkZlJvw5X8JX5nyapKC4LKmSQL77C8oanqAIAgCAIAgCAIAgEIYp31pKpT4nYi/7oANx3yCa9yFjDXvd6akW06t7/JgJrCVHPmxuTuzi3tq2oXxFCkjMAtIswuR2mYixXmAvHnMs8rdHToobYtvuzVdldE6tYaBr8lTMR+8eE4ZZ0nwrOj1W3UFZvPs1wGMweL6gr+j1FL1M4ykECwZBzvlBtwnVpcrm6ObVpOFyTTOrzvPMNc6Z7EGIpghnDZqa/rCqWLgXZNQbX5XmOaG6PB06XJtnT6PGx+jq4ZbJkJU/esy5nY3tobgAeU8iSk02+lwe3FxTUV55NVwOzKlLaauyt1YqNULWLWUhwt7cSRu5GdGCcVJNs59Tjk4SSR1AT1TwydgB2Aedz/EZhLs7ocRRIkFhAIOOqBhlH/kVT46Ejv3iItOyjafH1LWVNRAEAQBAEAQBAEAgVj1lRkJtTQDONwZjrYnkFA045pBPR5xW2aNKwLC+5Qv0HCZyzQj5NI4Zy8Fbj9u2t2bC9hoz+uUaTFav2X9zV6S+3/Y0vbnR5cdj0xT2WmlFAq+9V7VQh3PugbuJ0jVz6XuiNNjUotPw+TYloiktJUQ5XDFimUJSItZWH4iTz7phLFFY91m8cj37K4Me02dDSKLm0aoWBWyFf8ADbXN2lzDdL4kse2aZTL/ABVLG0XgM9k8Ai7VB6prcCjejq39Jln/AC5fY30350fuRUfS2up17zvJ7+M8Gz6Kj4lLrHyXIULd7aXubKt/InSdmjwKbcpdI4dbqHiSUe2WoE9c8QnJUVKa5iAOyLnTU6AepnNJpdndaSVmDHVahcLSIDIOscEXDC9lpk8L9r0Ezm5XUfHJSbldR8c/8GA1GrnPRJUU/wAAa6hqmmZX7gLqeRJ4iVtz5j4/crbycx8fv/3j/wAMy4YK1GmOBLMeZ1ZmPi31m0Y7Y0XjFJpFvINhAEAQBAEAQBAEAodv4Ei9UEFb3qKeGirnVuFgouPHWc+og5RteDo081GVMqMTTZkdA7pnW2emyq6ag3Ript6TjxZFB21Z15YOapOjzUUtTemWdcy2L02yMNb9l7aHSMeVQbdDJj3pKzSumfST7H9ip2bPmSvUb9jnOanfjex03aT0Mq/hqLXNHBp+cspp8WbxSqAqGU3VgCCNbgi4M8yTTPVbsxYm+U5TfN2FFveY5R9ZOKO6aRllmowcn7GTaWLGmTMeqJJI3dm1x36XE9TPnSmop83yeRptNJwlJrhp0WtamHUrwYEXHIjeJ1tWqOFNxdlQtQhspBzgDNy5A377XtvnhZsLxypn0eDMssbRN2QB1dwblmYufzXIt3WAAt3T19PFLEqPE1cm80rJpm5zH3qeuufdRSlO+5qmXtVLflPZH+qcMlvb+nX3Olx3/pwvv7/4JWzqbBc1T9Y5zOPh0ACDwAA9ZbGnVvtl8adXLtkuaGhGQ3rj8qE+pEPohfMWEqXEAQBAEAQBAEAQD4ygggi4OhB4jlANQ2rheocAdqmT2B7yaE2vxFh4+M4tRp1GO9HXp9S5S9No84bDmqoLdmmwBte7MDwPwj1PhNsGiqpTZz6jX9xgv1M+09kYevY16VOoE1UuB2eO/gNJ3uKfZ5sMko/KysqOqZjhwOqC2CjRS37McOA5G88rUenkmlj+zr3PZ0byRxOWTotcNgiCGqEFhuCiyqdxPMmxtc+k7sGlji57Z52o1ksq29Iotp4tKDmk7gOw+636h2K3PKxv3Tkzad+r9Gd+n1KeH6rj7knpltg4SgOrIFRjkS+tgB2mA7h9Z6M5UuDysUN8uSj6KbQ/QjUdrv1zBidSS7CxPhcGcs9Oste5349RLE3FdUalitp1cLiqrUXZfvDmAOjWOtxuM0+V8Ga+OPxHYsPiBUpK67mQMPAi86L4s4dtSonNtJVc0rElVvfhoua0x28WdTyLdtGD2or087WQXKi5vJceaEciat8EPaGJb7TTRWIU5bgHQ3JP0kpfCUnJ70kWmD1q1Tyyj5Sj6RtHtk6VLiAIAgCAIAgCAIBGx2IKgBbZmNhfWwGrMRxsOHhBKK3aGzhlLEs9XSzHjzAXcomeTHvVMvjyenK0iJTpdTZRc0r5VvvT4Qe4/K/p0wdKjizQtuSKbF4oVW1Iy6imvMDe5HG/0tPkvxrX5Z5XihaiuH9X/o3xYti5XJ4J0YEXBGoPyI/5wnmabWSwwcPD65qmdcMu2Lj7k7ZGKIPVk3BBNMk66b079NR5z6b8E/EJZ4vFkdyj0/df7R52ox18SNW9qeGs1CqN9mT0IZf6z2ci8jTPho13pRtz7XUQjRUphRfixANQ+unlKSlZtCGxUY+jWN6tjTb8OZatuF17uOn0m+n7a+hMo2U+0K+eo7/Exb1JM5yV0da9n+J6zAUhxQtTPk5t/CRNov4DlyL+KWtZv0jEN8KMPkFkrpFW/jkyPUH6NSHOo39pP8zKv5F9yYBmxo/Lb5J/eV/kL95S62UNHb4nP9pnLs6IdE6VLiAIAgCAIAgCAIBUNi066orsA91pU77rMAxCnmSdR3CV3LdXkvte3d4LWpuPgZYoa10pq5Ub4XsjCwJILKBa+49rfM805KlHyaYYQbk5eOStxeEFMJe3WEnMe7L+EcgNP+GeX+N444tGo+dyMI5pZcjk+iJWaysRvAJ9AbT5LHHfOMfdpf1NjNQpGnVQElyGS1rDVwQ6kcSoOa/Iz7XTaDFpNSvT8r+hTjJp5SfH+TB7RsGamELDfSYOf3fwsfK9562RcHHgdSr3ObPs50p06riy1Mwp33kC128JjR2WuiLX0Fxod3kd4i6JRDgHR/ZHjdatE78yVB6hW/pLxfDRjkj8UWdCbY4+9Ic3qCxuN3auZO/or6XfPZ4qbGJSmgcdgknTfc3k7+SHi4Svo90cAyVqlUkWIa3Mbt/pI3WqJUKk5FhslbUl77n1JIlJdmsVSRLkFhAEAQBAEAQBAEA1bE4dvtqA6A1OsF/eUL7p5gixE56ay37nTuTw17G0MNJ0HMax0gRnFNVAN9SG3MFUEp3E2tKZMPqJImGdYm2zXm2grVFQsLonYudWDG4PfYAD1nz343myZMUIV1bf36RZ4o45vb55/Qy1rZSCbXFr950Fr754Wmv1oNL+ZfuWirkkWmxKSlBVvmLXt+XXtDxJGpn6Hggkt3bZxarI3LZVJdIsnQMCCAQRYg6gjiCJuct0aX7TqQ6qiRwcqO4Zf9pnk8HTp+2c5xH4ZkdJDgk7R0H2VToYak6C7uq1KjHe19cvcBwE2jH4TjnkrJz4NvoV83usPn9Jm1RvGSkrR7FVSbXF+V9fTfILUY8cbU28JZdlZdEqgtlUcgB8pQ0MkAQBAEAQBAEAQBAIm0UuqniroQf9QB+RI84JRndBzI84IKHFYYtVcZmyogC2toXzgve3AAATSHdGGa6v6nKOk9Mriqqk3ykKDYDQKLaDdPG1MFDI4o0lkeSpMibOb76lfX72nv199ZTDxkj90RbOzhANAAANwAsJ9CcN2JINd9oOFVsBiHP4qVJ6lM3tlYKbN3yk1wa4ZNTSXk/Pj42sf8VvMA/0mB2lj0MNSttDDUarZqb1AGHxKASQfSSlbKzdRbP0xs/AjKqqMtNQAAOAG4CbSko8HJDG5u2W6KALDdMG7OxJJUjVekuAvtHZ1e9ijV6ZFvxK9Jhb1sfKCxsz4VCLEacuEEPkzQBAEAQBAEAQBAEAQCLtNrUmPKx9CDDJXZmxG7zX6iCCBgNa1a/FKV/WrJfZC5ick6eUMmPrDmVb1RZ5esd5bKOO2kVGzB99S/zU/nEyxfmR+6/cg7S2+fRHCfIJKPp2L7OxgH/r1PpKz+Vl8Xzo/OE5zvNl9l1PNtnBA7r1T6Uahi6FWj9RAQD7ANd6YnL9mqfBiUv4G4glGxQQIAgCAIAgCAIAgCAIBE2sL0XA3lbDxOghkrszYjcP3h9YIIGzj9/V/wAul/NWky7Ij0cp9odXNj62m4Ivog1+c8rV/mfoRPwU+xUzYigOdal/Oszw/mR+6KVfB2qpRYbwfrPoFJM5HjkvB5FNuR9DJtEbZexVdNcKw2djCdLYeqf4SZnOa2s6MOKW9Nn5nRb+hPoCZkdJs/sr02zgj+aqPWjUgH6ggCAUPTdL4Rz8LU3HlUW/yvBKLym1wDzAgg9QBAEAQBAEAQBAEAQCLtGizUzk/ECGW+4lSGCnuJEMlHNsT0w24BrsoA+6Vz1LHvCn+0zcpexv6eP/AOi36CYjarV2OOw6JTdBZxZSuW5RMmY/E2/WTFyb5KTjjS+Ei9NdkUhijUbD13R1DVXp5rA9peydy2AU6yktPGcrZMIxlHmrIfR7/pdKvmOcBCrUmq5jZtDrbTsniRGPTKL3JfYl4ntTijqCMCAQbgi4PMcDNjA9QDnntl6UjDYRsMq5quJRk1ByrTPZdiRxsTaQ/YsuOThWw8N1juLXtQrv/wDNFzDEeyz9m4YbUwbAaCr2idAAVYG584bISZ+pZJBCxVOuSeremg4ZqbOf5gIJ4Ne27sHFPRqZsWX7JPVimFVra5dDpukCyRsLAYxURvtSuhVSFelmsLCwuGBgOjZKd7DNa/G2g8hJIPUAQBAEAQBAEAQBAEAQBAEAjVtn0nN2pox33Kgn1gm2iSBBB4qpmUi5FwRcbx3iAc7xnsqVzf7XVY/tVDn1uJl6X1NfV+hL2F7L8NhxULMXquj0w9soVXUqwy3sdOJl1GvJVzt9FL/2kcfhxK2G77sg+OjTP0vqX9Vex0nY2GqUqKJVqdbUUWZ7Zc2ptp4WHlNV0ZN2+CbJIPhF4B5pUwqhVFgAAByA3QD3AEAQBAEAQD//2Q=="/>
          <p:cNvSpPr>
            <a:spLocks noChangeAspect="1" noChangeArrowheads="1"/>
          </p:cNvSpPr>
          <p:nvPr/>
        </p:nvSpPr>
        <p:spPr bwMode="auto">
          <a:xfrm>
            <a:off x="155575" y="-136525"/>
            <a:ext cx="277813" cy="277813"/>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83" name="AutoShape 19" descr="data:image/jpeg;base64,/9j/4AAQSkZJRgABAQAAAQABAAD/2wCEAAkGBxMSEhUUEhQVFRMXFhgVEhcUFRoVGBYXHhcWGBUTFBYcHyghGSYlGxgWIzEiJS4rLi46FyAzODMsNygtLi0BCgoKDg0OGxAQGywlICQsLywsNCwsLCwsLCwsLCwsLCwsLCwsLCwsLCwsLCwsLCwsLCwsLCwsLCwsLCwsLCwsLP/AABEIAH8AuQMBEQACEQEDEQH/xAAcAAEAAgMBAQEAAAAAAAAAAAAABAUDBgcCAQj/xABBEAACAQIDBAcFBAgFBQAAAAABAgADEQQSIQUxQVEGEyJhcYGRB0JSobEUIzJiJDNjcqKywdFDc4Lh8BUXU1SS/8QAGwEBAAMBAQEBAAAAAAAAAAAAAAECAwQFBgf/xAAxEQACAgEEAQIEBAYDAQAAAAAAAQIRAwQSITFBE1EiMmFxBTOBsSNCkaHB0eHw8VL/2gAMAwEAAhEDEQA/AO4wBAEAQBAEAQBAEAQDFUxKjefSWUWykskV2yM+0OQ9ZdY/cxeo9kYmxz9w8pPpoo88jz9tfn8pOxEetMyLj24gH5SPTRZah+USKWNU79PH+8o4NGsc0WSRKGwgCAIAgCAIAgCAIAgCAIAgCAIBhxGICd55S0Ytmc8iiV9bEs3Gw5CaqKRyyyykYJczEAQBAEAQDLRrsu7dylXFMvDJKPRZ4euHGm/iJjKLR2QyKRllS4gCAIAgCAIAgCAIAgCAIBFxeKy6Df8ASXjGzHLl28LsrSb6mbHG3fZ8kgQBAEAQBAEAQD0jkG43yGrJTadot6FXML+s55Kmd8JblZkkFhAEAQBAEAQBAEAQBAMOJrZRfjwloxtlMk9qsqSb6+s3OBuyBjds4eibVa9JDa9mcA23XtIcku2XjjnLpEnC4lKqh6bq6HcykEHzElNPoq4uLpmWSQYNoYtaNJ6r3yopZsoubdwlW6VsmMXKSijnWP8AaNWLnqUphL9nOCWIvvOummlpyS1LvhHoR0Ua+Jl50U6bDE1OqqoEqN+rK3KtYXI13HQkTXFn3umY59LsW6PRuE6DkPhYCQEm+jItJjuU+en1lXNGixSZlXBtxIA7tT/tKufsaLAvLPuIXqkZlJvw5X8JX5nyapKC4LKmSQL77C8oanqAIAgCAIAgCAIAgEIYp31pKpT4nYi/7oANx3yCa9yFjDXvd6akW06t7/JgJrCVHPmxuTuzi3tq2oXxFCkjMAtIswuR2mYixXmAvHnMs8rdHToobYtvuzVdldE6tYaBr8lTMR+8eE4ZZ0nwrOj1W3UFZvPs1wGMweL6gr+j1FL1M4ykECwZBzvlBtwnVpcrm6ObVpOFyTTOrzvPMNc6Z7EGIpghnDZqa/rCqWLgXZNQbX5XmOaG6PB06XJtnT6PGx+jq4ZbJkJU/esy5nY3tobgAeU8iSk02+lwe3FxTUV55NVwOzKlLaauyt1YqNULWLWUhwt7cSRu5GdGCcVJNs59Tjk4SSR1AT1TwydgB2Aedz/EZhLs7ocRRIkFhAIOOqBhlH/kVT46Ejv3iItOyjafH1LWVNRAEAQBAEAQBAEAgVj1lRkJtTQDONwZjrYnkFA045pBPR5xW2aNKwLC+5Qv0HCZyzQj5NI4Zy8Fbj9u2t2bC9hoz+uUaTFav2X9zV6S+3/Y0vbnR5cdj0xT2WmlFAq+9V7VQh3PugbuJ0jVz6XuiNNjUotPw+TYloiktJUQ5XDFimUJSItZWH4iTz7phLFFY91m8cj37K4Me02dDSKLm0aoWBWyFf8ADbXN2lzDdL4kse2aZTL/ABVLG0XgM9k8Ai7VB6prcCjejq39Jln/AC5fY30350fuRUfS2up17zvJ7+M8Gz6Kj4lLrHyXIULd7aXubKt/InSdmjwKbcpdI4dbqHiSUe2WoE9c8QnJUVKa5iAOyLnTU6AepnNJpdndaSVmDHVahcLSIDIOscEXDC9lpk8L9r0Ezm5XUfHJSbldR8c/8GA1GrnPRJUU/wAAa6hqmmZX7gLqeRJ4iVtz5j4/crbycx8fv/3j/wAMy4YK1GmOBLMeZ1ZmPi31m0Y7Y0XjFJpFvINhAEAQBAEAQBAEAodv4Ei9UEFb3qKeGirnVuFgouPHWc+og5RteDo081GVMqMTTZkdA7pnW2emyq6ag3Ript6TjxZFB21Z15YOapOjzUUtTemWdcy2L02yMNb9l7aHSMeVQbdDJj3pKzSumfST7H9ip2bPmSvUb9jnOanfjex03aT0Mq/hqLXNHBp+cspp8WbxSqAqGU3VgCCNbgi4M8yTTPVbsxYm+U5TfN2FFveY5R9ZOKO6aRllmowcn7GTaWLGmTMeqJJI3dm1x36XE9TPnSmop83yeRptNJwlJrhp0WtamHUrwYEXHIjeJ1tWqOFNxdlQtQhspBzgDNy5A377XtvnhZsLxypn0eDMssbRN2QB1dwblmYufzXIt3WAAt3T19PFLEqPE1cm80rJpm5zH3qeuufdRSlO+5qmXtVLflPZH+qcMlvb+nX3Olx3/pwvv7/4JWzqbBc1T9Y5zOPh0ACDwAA9ZbGnVvtl8adXLtkuaGhGQ3rj8qE+pEPohfMWEqXEAQBAEAQBAEAQD4ygggi4OhB4jlANQ2rheocAdqmT2B7yaE2vxFh4+M4tRp1GO9HXp9S5S9No84bDmqoLdmmwBte7MDwPwj1PhNsGiqpTZz6jX9xgv1M+09kYevY16VOoE1UuB2eO/gNJ3uKfZ5sMko/KysqOqZjhwOqC2CjRS37McOA5G88rUenkmlj+zr3PZ0byRxOWTotcNgiCGqEFhuCiyqdxPMmxtc+k7sGlji57Z52o1ksq29Iotp4tKDmk7gOw+636h2K3PKxv3Tkzad+r9Gd+n1KeH6rj7knpltg4SgOrIFRjkS+tgB2mA7h9Z6M5UuDysUN8uSj6KbQ/QjUdrv1zBidSS7CxPhcGcs9Oste5349RLE3FdUalitp1cLiqrUXZfvDmAOjWOtxuM0+V8Ga+OPxHYsPiBUpK67mQMPAi86L4s4dtSonNtJVc0rElVvfhoua0x28WdTyLdtGD2or087WQXKi5vJceaEciat8EPaGJb7TTRWIU5bgHQ3JP0kpfCUnJ70kWmD1q1Tyyj5Sj6RtHtk6VLiAIAgCAIAgCAIBGx2IKgBbZmNhfWwGrMRxsOHhBKK3aGzhlLEs9XSzHjzAXcomeTHvVMvjyenK0iJTpdTZRc0r5VvvT4Qe4/K/p0wdKjizQtuSKbF4oVW1Iy6imvMDe5HG/0tPkvxrX5Z5XihaiuH9X/o3xYti5XJ4J0YEXBGoPyI/5wnmabWSwwcPD65qmdcMu2Lj7k7ZGKIPVk3BBNMk66b079NR5z6b8E/EJZ4vFkdyj0/df7R52ox18SNW9qeGs1CqN9mT0IZf6z2ci8jTPho13pRtz7XUQjRUphRfixANQ+unlKSlZtCGxUY+jWN6tjTb8OZatuF17uOn0m+n7a+hMo2U+0K+eo7/Exb1JM5yV0da9n+J6zAUhxQtTPk5t/CRNov4DlyL+KWtZv0jEN8KMPkFkrpFW/jkyPUH6NSHOo39pP8zKv5F9yYBmxo/Lb5J/eV/kL95S62UNHb4nP9pnLs6IdE6VLiAIAgCAIAgCAIBUNi066orsA91pU77rMAxCnmSdR3CV3LdXkvte3d4LWpuPgZYoa10pq5Ub4XsjCwJILKBa+49rfM805KlHyaYYQbk5eOStxeEFMJe3WEnMe7L+EcgNP+GeX+N444tGo+dyMI5pZcjk+iJWaysRvAJ9AbT5LHHfOMfdpf1NjNQpGnVQElyGS1rDVwQ6kcSoOa/Iz7XTaDFpNSvT8r+hTjJp5SfH+TB7RsGamELDfSYOf3fwsfK9562RcHHgdSr3ObPs50p06riy1Mwp33kC128JjR2WuiLX0Fxod3kd4i6JRDgHR/ZHjdatE78yVB6hW/pLxfDRjkj8UWdCbY4+9Ic3qCxuN3auZO/or6XfPZ4qbGJSmgcdgknTfc3k7+SHi4Svo90cAyVqlUkWIa3Mbt/pI3WqJUKk5FhslbUl77n1JIlJdmsVSRLkFhAEAQBAEAQBAEA1bE4dvtqA6A1OsF/eUL7p5gixE56ay37nTuTw17G0MNJ0HMax0gRnFNVAN9SG3MFUEp3E2tKZMPqJImGdYm2zXm2grVFQsLonYudWDG4PfYAD1nz343myZMUIV1bf36RZ4o45vb55/Qy1rZSCbXFr950Fr754Wmv1oNL+ZfuWirkkWmxKSlBVvmLXt+XXtDxJGpn6Hggkt3bZxarI3LZVJdIsnQMCCAQRYg6gjiCJuct0aX7TqQ6qiRwcqO4Zf9pnk8HTp+2c5xH4ZkdJDgk7R0H2VToYak6C7uq1KjHe19cvcBwE2jH4TjnkrJz4NvoV83usPn9Jm1RvGSkrR7FVSbXF+V9fTfILUY8cbU28JZdlZdEqgtlUcgB8pQ0MkAQBAEAQBAEAQBAIm0UuqniroQf9QB+RI84JRndBzI84IKHFYYtVcZmyogC2toXzgve3AAATSHdGGa6v6nKOk9Mriqqk3ykKDYDQKLaDdPG1MFDI4o0lkeSpMibOb76lfX72nv199ZTDxkj90RbOzhANAAANwAsJ9CcN2JINd9oOFVsBiHP4qVJ6lM3tlYKbN3yk1wa4ZNTSXk/Pj42sf8VvMA/0mB2lj0MNSttDDUarZqb1AGHxKASQfSSlbKzdRbP0xs/AjKqqMtNQAAOAG4CbSko8HJDG5u2W6KALDdMG7OxJJUjVekuAvtHZ1e9ijV6ZFvxK9Jhb1sfKCxsz4VCLEacuEEPkzQBAEAQBAEAQBAEAQCLtNrUmPKx9CDDJXZmxG7zX6iCCBgNa1a/FKV/WrJfZC5ick6eUMmPrDmVb1RZ5esd5bKOO2kVGzB99S/zU/nEyxfmR+6/cg7S2+fRHCfIJKPp2L7OxgH/r1PpKz+Vl8Xzo/OE5zvNl9l1PNtnBA7r1T6Uahi6FWj9RAQD7ANd6YnL9mqfBiUv4G4glGxQQIAgCAIAgCAIAgCAIBE2sL0XA3lbDxOghkrszYjcP3h9YIIGzj9/V/wAul/NWky7Ij0cp9odXNj62m4Ivog1+c8rV/mfoRPwU+xUzYigOdal/Oszw/mR+6KVfB2qpRYbwfrPoFJM5HjkvB5FNuR9DJtEbZexVdNcKw2djCdLYeqf4SZnOa2s6MOKW9Nn5nRb+hPoCZkdJs/sr02zgj+aqPWjUgH6ggCAUPTdL4Rz8LU3HlUW/yvBKLym1wDzAgg9QBAEAQBAEAQBAEAQCLtGizUzk/ECGW+4lSGCnuJEMlHNsT0w24BrsoA+6Vz1LHvCn+0zcpexv6eP/AOi36CYjarV2OOw6JTdBZxZSuW5RMmY/E2/WTFyb5KTjjS+Ei9NdkUhijUbD13R1DVXp5rA9peydy2AU6yktPGcrZMIxlHmrIfR7/pdKvmOcBCrUmq5jZtDrbTsniRGPTKL3JfYl4ntTijqCMCAQbgi4PMcDNjA9QDnntl6UjDYRsMq5quJRk1ByrTPZdiRxsTaQ/YsuOThWw8N1juLXtQrv/wDNFzDEeyz9m4YbUwbAaCr2idAAVYG584bISZ+pZJBCxVOuSeremg4ZqbOf5gIJ4Ne27sHFPRqZsWX7JPVimFVra5dDpukCyRsLAYxURvtSuhVSFelmsLCwuGBgOjZKd7DNa/G2g8hJIPUAQBAEAQBAEAQBAEAQBAEAjVtn0nN2pox33Kgn1gm2iSBBB4qpmUi5FwRcbx3iAc7xnsqVzf7XVY/tVDn1uJl6X1NfV+hL2F7L8NhxULMXquj0w9soVXUqwy3sdOJl1GvJVzt9FL/2kcfhxK2G77sg+OjTP0vqX9Vex0nY2GqUqKJVqdbUUWZ7Zc2ptp4WHlNV0ZN2+CbJIPhF4B5pUwqhVFgAAByA3QD3AEAQBAEAQD//2Q=="/>
          <p:cNvSpPr>
            <a:spLocks noChangeAspect="1" noChangeArrowheads="1"/>
          </p:cNvSpPr>
          <p:nvPr/>
        </p:nvSpPr>
        <p:spPr bwMode="auto">
          <a:xfrm>
            <a:off x="155575" y="-136525"/>
            <a:ext cx="277813" cy="277813"/>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85" name="AutoShape 21" descr="data:image/jpeg;base64,/9j/4AAQSkZJRgABAQAAAQABAAD/2wCEAAkGBxMSEhUUEhQVFRMXFhgVEhcUFRoVGBYXHhcWGBUTFBYcHyghGSYlGxgWIzEiJS4rLi46FyAzODMsNygtLi0BCgoKDg0OGxAQGywlICQsLywsNCwsLCwsLCwsLCwsLCwsLCwsLCwsLCwsLCwsLCwsLCwsLCwsLCwsLCwsLCwsLP/AABEIAH8AuQMBEQACEQEDEQH/xAAcAAEAAgMBAQEAAAAAAAAAAAAABAUDBgcCAQj/xABBEAACAQIDBAcFBAgFBQAAAAABAgADEQQSIQUxQVEGEyJhcYGRB0JSobEUIzJiJDNjcqKywdFDc4Lh8BUXU1SS/8QAGwEBAAMBAQEBAAAAAAAAAAAAAAECAwQFBgf/xAAxEQACAgEEAQIEBAYDAQAAAAAAAQIRAwQSITFBE1EiMmFxBTOBsSNCkaHB0eHw8VL/2gAMAwEAAhEDEQA/AO4wBAEAQBAEAQBAEAQDFUxKjefSWUWykskV2yM+0OQ9ZdY/cxeo9kYmxz9w8pPpoo88jz9tfn8pOxEetMyLj24gH5SPTRZah+USKWNU79PH+8o4NGsc0WSRKGwgCAIAgCAIAgCAIAgCAIAgCAIBhxGICd55S0Ytmc8iiV9bEs3Gw5CaqKRyyyykYJczEAQBAEAQDLRrsu7dylXFMvDJKPRZ4euHGm/iJjKLR2QyKRllS4gCAIAgCAIAgCAIAgCAIBFxeKy6Df8ASXjGzHLl28LsrSb6mbHG3fZ8kgQBAEAQBAEAQD0jkG43yGrJTadot6FXML+s55Kmd8JblZkkFhAEAQBAEAQBAEAQBAMOJrZRfjwloxtlMk9qsqSb6+s3OBuyBjds4eibVa9JDa9mcA23XtIcku2XjjnLpEnC4lKqh6bq6HcykEHzElNPoq4uLpmWSQYNoYtaNJ6r3yopZsoubdwlW6VsmMXKSijnWP8AaNWLnqUphL9nOCWIvvOummlpyS1LvhHoR0Ua+Jl50U6bDE1OqqoEqN+rK3KtYXI13HQkTXFn3umY59LsW6PRuE6DkPhYCQEm+jItJjuU+en1lXNGixSZlXBtxIA7tT/tKufsaLAvLPuIXqkZlJvw5X8JX5nyapKC4LKmSQL77C8oanqAIAgCAIAgCAIAgEIYp31pKpT4nYi/7oANx3yCa9yFjDXvd6akW06t7/JgJrCVHPmxuTuzi3tq2oXxFCkjMAtIswuR2mYixXmAvHnMs8rdHToobYtvuzVdldE6tYaBr8lTMR+8eE4ZZ0nwrOj1W3UFZvPs1wGMweL6gr+j1FL1M4ykECwZBzvlBtwnVpcrm6ObVpOFyTTOrzvPMNc6Z7EGIpghnDZqa/rCqWLgXZNQbX5XmOaG6PB06XJtnT6PGx+jq4ZbJkJU/esy5nY3tobgAeU8iSk02+lwe3FxTUV55NVwOzKlLaauyt1YqNULWLWUhwt7cSRu5GdGCcVJNs59Tjk4SSR1AT1TwydgB2Aedz/EZhLs7ocRRIkFhAIOOqBhlH/kVT46Ejv3iItOyjafH1LWVNRAEAQBAEAQBAEAgVj1lRkJtTQDONwZjrYnkFA045pBPR5xW2aNKwLC+5Qv0HCZyzQj5NI4Zy8Fbj9u2t2bC9hoz+uUaTFav2X9zV6S+3/Y0vbnR5cdj0xT2WmlFAq+9V7VQh3PugbuJ0jVz6XuiNNjUotPw+TYloiktJUQ5XDFimUJSItZWH4iTz7phLFFY91m8cj37K4Me02dDSKLm0aoWBWyFf8ADbXN2lzDdL4kse2aZTL/ABVLG0XgM9k8Ai7VB6prcCjejq39Jln/AC5fY30350fuRUfS2up17zvJ7+M8Gz6Kj4lLrHyXIULd7aXubKt/InSdmjwKbcpdI4dbqHiSUe2WoE9c8QnJUVKa5iAOyLnTU6AepnNJpdndaSVmDHVahcLSIDIOscEXDC9lpk8L9r0Ezm5XUfHJSbldR8c/8GA1GrnPRJUU/wAAa6hqmmZX7gLqeRJ4iVtz5j4/crbycx8fv/3j/wAMy4YK1GmOBLMeZ1ZmPi31m0Y7Y0XjFJpFvINhAEAQBAEAQBAEAodv4Ei9UEFb3qKeGirnVuFgouPHWc+og5RteDo081GVMqMTTZkdA7pnW2emyq6ag3Ript6TjxZFB21Z15YOapOjzUUtTemWdcy2L02yMNb9l7aHSMeVQbdDJj3pKzSumfST7H9ip2bPmSvUb9jnOanfjex03aT0Mq/hqLXNHBp+cspp8WbxSqAqGU3VgCCNbgi4M8yTTPVbsxYm+U5TfN2FFveY5R9ZOKO6aRllmowcn7GTaWLGmTMeqJJI3dm1x36XE9TPnSmop83yeRptNJwlJrhp0WtamHUrwYEXHIjeJ1tWqOFNxdlQtQhspBzgDNy5A377XtvnhZsLxypn0eDMssbRN2QB1dwblmYufzXIt3WAAt3T19PFLEqPE1cm80rJpm5zH3qeuufdRSlO+5qmXtVLflPZH+qcMlvb+nX3Olx3/pwvv7/4JWzqbBc1T9Y5zOPh0ACDwAA9ZbGnVvtl8adXLtkuaGhGQ3rj8qE+pEPohfMWEqXEAQBAEAQBAEAQD4ygggi4OhB4jlANQ2rheocAdqmT2B7yaE2vxFh4+M4tRp1GO9HXp9S5S9No84bDmqoLdmmwBte7MDwPwj1PhNsGiqpTZz6jX9xgv1M+09kYevY16VOoE1UuB2eO/gNJ3uKfZ5sMko/KysqOqZjhwOqC2CjRS37McOA5G88rUenkmlj+zr3PZ0byRxOWTotcNgiCGqEFhuCiyqdxPMmxtc+k7sGlji57Z52o1ksq29Iotp4tKDmk7gOw+636h2K3PKxv3Tkzad+r9Gd+n1KeH6rj7knpltg4SgOrIFRjkS+tgB2mA7h9Z6M5UuDysUN8uSj6KbQ/QjUdrv1zBidSS7CxPhcGcs9Oste5349RLE3FdUalitp1cLiqrUXZfvDmAOjWOtxuM0+V8Ga+OPxHYsPiBUpK67mQMPAi86L4s4dtSonNtJVc0rElVvfhoua0x28WdTyLdtGD2or087WQXKi5vJceaEciat8EPaGJb7TTRWIU5bgHQ3JP0kpfCUnJ70kWmD1q1Tyyj5Sj6RtHtk6VLiAIAgCAIAgCAIBGx2IKgBbZmNhfWwGrMRxsOHhBKK3aGzhlLEs9XSzHjzAXcomeTHvVMvjyenK0iJTpdTZRc0r5VvvT4Qe4/K/p0wdKjizQtuSKbF4oVW1Iy6imvMDe5HG/0tPkvxrX5Z5XihaiuH9X/o3xYti5XJ4J0YEXBGoPyI/5wnmabWSwwcPD65qmdcMu2Lj7k7ZGKIPVk3BBNMk66b079NR5z6b8E/EJZ4vFkdyj0/df7R52ox18SNW9qeGs1CqN9mT0IZf6z2ci8jTPho13pRtz7XUQjRUphRfixANQ+unlKSlZtCGxUY+jWN6tjTb8OZatuF17uOn0m+n7a+hMo2U+0K+eo7/Exb1JM5yV0da9n+J6zAUhxQtTPk5t/CRNov4DlyL+KWtZv0jEN8KMPkFkrpFW/jkyPUH6NSHOo39pP8zKv5F9yYBmxo/Lb5J/eV/kL95S62UNHb4nP9pnLs6IdE6VLiAIAgCAIAgCAIBUNi066orsA91pU77rMAxCnmSdR3CV3LdXkvte3d4LWpuPgZYoa10pq5Ub4XsjCwJILKBa+49rfM805KlHyaYYQbk5eOStxeEFMJe3WEnMe7L+EcgNP+GeX+N444tGo+dyMI5pZcjk+iJWaysRvAJ9AbT5LHHfOMfdpf1NjNQpGnVQElyGS1rDVwQ6kcSoOa/Iz7XTaDFpNSvT8r+hTjJp5SfH+TB7RsGamELDfSYOf3fwsfK9562RcHHgdSr3ObPs50p06riy1Mwp33kC128JjR2WuiLX0Fxod3kd4i6JRDgHR/ZHjdatE78yVB6hW/pLxfDRjkj8UWdCbY4+9Ic3qCxuN3auZO/or6XfPZ4qbGJSmgcdgknTfc3k7+SHi4Svo90cAyVqlUkWIa3Mbt/pI3WqJUKk5FhslbUl77n1JIlJdmsVSRLkFhAEAQBAEAQBAEA1bE4dvtqA6A1OsF/eUL7p5gixE56ay37nTuTw17G0MNJ0HMax0gRnFNVAN9SG3MFUEp3E2tKZMPqJImGdYm2zXm2grVFQsLonYudWDG4PfYAD1nz343myZMUIV1bf36RZ4o45vb55/Qy1rZSCbXFr950Fr754Wmv1oNL+ZfuWirkkWmxKSlBVvmLXt+XXtDxJGpn6Hggkt3bZxarI3LZVJdIsnQMCCAQRYg6gjiCJuct0aX7TqQ6qiRwcqO4Zf9pnk8HTp+2c5xH4ZkdJDgk7R0H2VToYak6C7uq1KjHe19cvcBwE2jH4TjnkrJz4NvoV83usPn9Jm1RvGSkrR7FVSbXF+V9fTfILUY8cbU28JZdlZdEqgtlUcgB8pQ0MkAQBAEAQBAEAQBAIm0UuqniroQf9QB+RI84JRndBzI84IKHFYYtVcZmyogC2toXzgve3AAATSHdGGa6v6nKOk9Mriqqk3ykKDYDQKLaDdPG1MFDI4o0lkeSpMibOb76lfX72nv199ZTDxkj90RbOzhANAAANwAsJ9CcN2JINd9oOFVsBiHP4qVJ6lM3tlYKbN3yk1wa4ZNTSXk/Pj42sf8VvMA/0mB2lj0MNSttDDUarZqb1AGHxKASQfSSlbKzdRbP0xs/AjKqqMtNQAAOAG4CbSko8HJDG5u2W6KALDdMG7OxJJUjVekuAvtHZ1e9ijV6ZFvxK9Jhb1sfKCxsz4VCLEacuEEPkzQBAEAQBAEAQBAEAQCLtNrUmPKx9CDDJXZmxG7zX6iCCBgNa1a/FKV/WrJfZC5ick6eUMmPrDmVb1RZ5esd5bKOO2kVGzB99S/zU/nEyxfmR+6/cg7S2+fRHCfIJKPp2L7OxgH/r1PpKz+Vl8Xzo/OE5zvNl9l1PNtnBA7r1T6Uahi6FWj9RAQD7ANd6YnL9mqfBiUv4G4glGxQQIAgCAIAgCAIAgCAIBE2sL0XA3lbDxOghkrszYjcP3h9YIIGzj9/V/wAul/NWky7Ij0cp9odXNj62m4Ivog1+c8rV/mfoRPwU+xUzYigOdal/Oszw/mR+6KVfB2qpRYbwfrPoFJM5HjkvB5FNuR9DJtEbZexVdNcKw2djCdLYeqf4SZnOa2s6MOKW9Nn5nRb+hPoCZkdJs/sr02zgj+aqPWjUgH6ggCAUPTdL4Rz8LU3HlUW/yvBKLym1wDzAgg9QBAEAQBAEAQBAEAQCLtGizUzk/ECGW+4lSGCnuJEMlHNsT0w24BrsoA+6Vz1LHvCn+0zcpexv6eP/AOi36CYjarV2OOw6JTdBZxZSuW5RMmY/E2/WTFyb5KTjjS+Ei9NdkUhijUbD13R1DVXp5rA9peydy2AU6yktPGcrZMIxlHmrIfR7/pdKvmOcBCrUmq5jZtDrbTsniRGPTKL3JfYl4ntTijqCMCAQbgi4PMcDNjA9QDnntl6UjDYRsMq5quJRk1ByrTPZdiRxsTaQ/YsuOThWw8N1juLXtQrv/wDNFzDEeyz9m4YbUwbAaCr2idAAVYG584bISZ+pZJBCxVOuSeremg4ZqbOf5gIJ4Ne27sHFPRqZsWX7JPVimFVra5dDpukCyRsLAYxURvtSuhVSFelmsLCwuGBgOjZKd7DNa/G2g8hJIPUAQBAEAQBAEAQBAEAQBAEAjVtn0nN2pox33Kgn1gm2iSBBB4qpmUi5FwRcbx3iAc7xnsqVzf7XVY/tVDn1uJl6X1NfV+hL2F7L8NhxULMXquj0w9soVXUqwy3sdOJl1GvJVzt9FL/2kcfhxK2G77sg+OjTP0vqX9Vex0nY2GqUqKJVqdbUUWZ7Zc2ptp4WHlNV0ZN2+CbJIPhF4B5pUwqhVFgAAByA3QD3AEAQBAEAQD//2Q=="/>
          <p:cNvSpPr>
            <a:spLocks noChangeAspect="1" noChangeArrowheads="1"/>
          </p:cNvSpPr>
          <p:nvPr/>
        </p:nvSpPr>
        <p:spPr bwMode="auto">
          <a:xfrm>
            <a:off x="155575" y="-136525"/>
            <a:ext cx="277813" cy="277813"/>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28" name="Tableau 27"/>
          <p:cNvGraphicFramePr>
            <a:graphicFrameLocks noGrp="1"/>
          </p:cNvGraphicFramePr>
          <p:nvPr>
            <p:extLst>
              <p:ext uri="{D42A27DB-BD31-4B8C-83A1-F6EECF244321}">
                <p14:modId xmlns:p14="http://schemas.microsoft.com/office/powerpoint/2010/main" val="798736209"/>
              </p:ext>
            </p:extLst>
          </p:nvPr>
        </p:nvGraphicFramePr>
        <p:xfrm>
          <a:off x="433389" y="40244008"/>
          <a:ext cx="30993820" cy="3718080"/>
        </p:xfrm>
        <a:graphic>
          <a:graphicData uri="http://schemas.openxmlformats.org/drawingml/2006/table">
            <a:tbl>
              <a:tblPr>
                <a:effectLst>
                  <a:innerShdw blurRad="63500" dist="50800" dir="13500000">
                    <a:prstClr val="black">
                      <a:alpha val="50000"/>
                    </a:prstClr>
                  </a:innerShdw>
                  <a:reflection blurRad="6350" stA="50000" endA="295" endPos="92000" dist="101600" dir="5400000" sy="-100000" algn="bl" rotWithShape="0"/>
                </a:effectLst>
                <a:tableStyleId>{284E427A-3D55-4303-BF80-6455036E1DE7}</a:tableStyleId>
              </a:tblPr>
              <a:tblGrid>
                <a:gridCol w="11219357">
                  <a:extLst>
                    <a:ext uri="{9D8B030D-6E8A-4147-A177-3AD203B41FA5}">
                      <a16:colId xmlns:a16="http://schemas.microsoft.com/office/drawing/2014/main" val="20000"/>
                    </a:ext>
                  </a:extLst>
                </a:gridCol>
                <a:gridCol w="19774463">
                  <a:extLst>
                    <a:ext uri="{9D8B030D-6E8A-4147-A177-3AD203B41FA5}">
                      <a16:colId xmlns:a16="http://schemas.microsoft.com/office/drawing/2014/main" val="20001"/>
                    </a:ext>
                  </a:extLst>
                </a:gridCol>
              </a:tblGrid>
              <a:tr h="2066553">
                <a:tc gridSpan="2">
                  <a:txBody>
                    <a:bodyPr/>
                    <a:lstStyle/>
                    <a:p>
                      <a:pPr algn="just"/>
                      <a:r>
                        <a:rPr lang="fr-FR" sz="3200" b="1" i="0" u="none" strike="noStrike" kern="1200" baseline="0" dirty="0">
                          <a:solidFill>
                            <a:schemeClr val="dk1"/>
                          </a:solidFill>
                          <a:latin typeface="Times New Roman" panose="02020603050405020304" pitchFamily="18" charset="0"/>
                          <a:ea typeface="+mn-ea"/>
                          <a:cs typeface="Times New Roman" panose="02020603050405020304" pitchFamily="18" charset="0"/>
                        </a:rPr>
                        <a:t>Profils et Compétences visés : </a:t>
                      </a:r>
                    </a:p>
                    <a:p>
                      <a:pPr algn="just"/>
                      <a:r>
                        <a:rPr lang="fr-FR" sz="3200" b="1" i="0" u="none" strike="noStrike" kern="1200" baseline="0" dirty="0">
                          <a:solidFill>
                            <a:schemeClr val="dk1"/>
                          </a:solidFill>
                          <a:latin typeface="Times New Roman" panose="02020603050405020304" pitchFamily="18" charset="0"/>
                          <a:ea typeface="+mn-ea"/>
                          <a:cs typeface="Times New Roman" panose="02020603050405020304" pitchFamily="18" charset="0"/>
                        </a:rPr>
                        <a:t>-L’obtention du grade de Master spécialité « Biologie de la Nutrition » permet d’accéder à la préparation d’un doctorat d’Université.</a:t>
                      </a:r>
                    </a:p>
                    <a:p>
                      <a:pPr algn="just"/>
                      <a:r>
                        <a:rPr lang="fr-FR" sz="3200" b="1" i="0" u="none" strike="noStrike" kern="1200" baseline="0" dirty="0">
                          <a:solidFill>
                            <a:schemeClr val="dk1"/>
                          </a:solidFill>
                          <a:latin typeface="Times New Roman" panose="02020603050405020304" pitchFamily="18" charset="0"/>
                          <a:ea typeface="+mn-ea"/>
                          <a:cs typeface="Times New Roman" panose="02020603050405020304" pitchFamily="18" charset="0"/>
                        </a:rPr>
                        <a:t>-Préparation aux métiers de l’enseignement  supérieur.</a:t>
                      </a:r>
                    </a:p>
                    <a:p>
                      <a:pPr algn="just"/>
                      <a:r>
                        <a:rPr lang="fr-FR" sz="3200" b="1" i="0" u="none" strike="noStrike" kern="1200" baseline="0" dirty="0">
                          <a:solidFill>
                            <a:schemeClr val="dk1"/>
                          </a:solidFill>
                          <a:latin typeface="Times New Roman" panose="02020603050405020304" pitchFamily="18" charset="0"/>
                          <a:ea typeface="+mn-ea"/>
                          <a:cs typeface="Times New Roman" panose="02020603050405020304" pitchFamily="18" charset="0"/>
                        </a:rPr>
                        <a:t>-La formation doit aussi permettre l’acquisition des prérequis pour l’accession aux concours ouverts par le ministère dans le corps d’ingénieurs et techniciens de recherche</a:t>
                      </a:r>
                    </a:p>
                    <a:p>
                      <a:pPr algn="just"/>
                      <a:r>
                        <a:rPr lang="fr-FR" sz="3200" b="1" i="0" u="none" strike="noStrike" kern="1200" baseline="0" dirty="0">
                          <a:solidFill>
                            <a:schemeClr val="dk1"/>
                          </a:solidFill>
                          <a:latin typeface="Times New Roman" panose="02020603050405020304" pitchFamily="18" charset="0"/>
                          <a:ea typeface="+mn-ea"/>
                          <a:cs typeface="Times New Roman" panose="02020603050405020304" pitchFamily="18" charset="0"/>
                        </a:rPr>
                        <a:t>Recherche dans les laboratoires universitaires, hospitalo-universitaires ou privés spécialisés dans la recherche biomédicale et nutrition </a:t>
                      </a:r>
                      <a:endParaRPr lang="fr-FR" sz="3200" b="1" dirty="0">
                        <a:latin typeface="Times New Roman" panose="02020603050405020304" pitchFamily="18" charset="0"/>
                        <a:cs typeface="Times New Roman" panose="02020603050405020304" pitchFamily="18" charset="0"/>
                      </a:endParaRPr>
                    </a:p>
                  </a:txBody>
                  <a:tcPr marL="36000" marR="62982" marT="396000" marB="0" anchorCtr="1">
                    <a:cell3D prstMaterial="dkEdge">
                      <a:bevel prst="coolSlant"/>
                      <a:lightRig rig="flood" dir="t"/>
                    </a:cell3D>
                  </a:tcPr>
                </a:tc>
                <a:tc hMerge="1">
                  <a:txBody>
                    <a:bodyPr/>
                    <a:lstStyle/>
                    <a:p>
                      <a:endParaRPr lang="fr-FR"/>
                    </a:p>
                  </a:txBody>
                  <a:tcPr/>
                </a:tc>
                <a:extLst>
                  <a:ext uri="{0D108BD9-81ED-4DB2-BD59-A6C34878D82A}">
                    <a16:rowId xmlns:a16="http://schemas.microsoft.com/office/drawing/2014/main" val="10000"/>
                  </a:ext>
                </a:extLst>
              </a:tr>
              <a:tr h="603236">
                <a:tc>
                  <a:txBody>
                    <a:bodyPr/>
                    <a:lstStyle/>
                    <a:p>
                      <a:pPr algn="just">
                        <a:buFont typeface="Arial"/>
                        <a:buNone/>
                      </a:pPr>
                      <a:endParaRPr lang="fr-FR" sz="3200" b="1" dirty="0">
                        <a:latin typeface="Times New Roman" panose="02020603050405020304" pitchFamily="18" charset="0"/>
                        <a:cs typeface="Times New Roman" panose="02020603050405020304" pitchFamily="18" charset="0"/>
                      </a:endParaRPr>
                    </a:p>
                  </a:txBody>
                  <a:tcPr marL="36000" marR="62982" marT="396000" marB="0" anchorCtr="1">
                    <a:cell3D prstMaterial="dkEdge">
                      <a:bevel prst="coolSlant"/>
                      <a:lightRig rig="flood" dir="t"/>
                    </a:cell3D>
                  </a:tcPr>
                </a:tc>
                <a:tc>
                  <a:txBody>
                    <a:bodyPr/>
                    <a:lstStyle/>
                    <a:p>
                      <a:pPr algn="just">
                        <a:buFont typeface="Arial"/>
                        <a:buChar char="•"/>
                      </a:pPr>
                      <a:endParaRPr lang="fr-FR" sz="3200" b="1" dirty="0">
                        <a:latin typeface="Times New Roman" panose="02020603050405020304" pitchFamily="18" charset="0"/>
                        <a:cs typeface="Times New Roman" panose="02020603050405020304" pitchFamily="18" charset="0"/>
                      </a:endParaRPr>
                    </a:p>
                  </a:txBody>
                  <a:tcPr marL="36000" marR="62982" marT="396000" marB="0" anchorCtr="1">
                    <a:cell3D prstMaterial="dkEdge">
                      <a:bevel prst="coolSlant"/>
                      <a:lightRig rig="flood" dir="t"/>
                    </a:cell3D>
                  </a:tcPr>
                </a:tc>
                <a:extLst>
                  <a:ext uri="{0D108BD9-81ED-4DB2-BD59-A6C34878D82A}">
                    <a16:rowId xmlns:a16="http://schemas.microsoft.com/office/drawing/2014/main" val="10001"/>
                  </a:ext>
                </a:extLst>
              </a:tr>
            </a:tbl>
          </a:graphicData>
        </a:graphic>
      </p:graphicFrame>
      <p:sp>
        <p:nvSpPr>
          <p:cNvPr id="11287" name="Rectangle 23"/>
          <p:cNvSpPr>
            <a:spLocks noChangeArrowheads="1"/>
          </p:cNvSpPr>
          <p:nvPr/>
        </p:nvSpPr>
        <p:spPr bwMode="auto">
          <a:xfrm>
            <a:off x="0" y="0"/>
            <a:ext cx="32404050" cy="0"/>
          </a:xfrm>
          <a:prstGeom prst="rect">
            <a:avLst/>
          </a:prstGeom>
          <a:solidFill>
            <a:srgbClr val="CC3333"/>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1" u="none" strike="noStrike" cap="none" normalizeH="0" baseline="0">
                <a:ln>
                  <a:noFill/>
                </a:ln>
                <a:solidFill>
                  <a:srgbClr val="FFFFFF"/>
                </a:solidFill>
                <a:effectLst/>
                <a:latin typeface="Verdana" pitchFamily="34" charset="0"/>
                <a:cs typeface="Times New Roman" pitchFamily="18" charset="0"/>
              </a:rPr>
              <a:t>Secteurs &amp; Fonctions</a:t>
            </a:r>
            <a:endParaRPr kumimoji="0" lang="fr-FR" sz="2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a:ln>
                  <a:noFill/>
                </a:ln>
                <a:solidFill>
                  <a:srgbClr val="000000"/>
                </a:solidFill>
                <a:effectLst/>
                <a:latin typeface="Times New Roman" pitchFamily="18" charset="0"/>
                <a:cs typeface="Times New Roman" pitchFamily="18"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 name="Étoile : 5 branches 1">
            <a:extLst>
              <a:ext uri="{FF2B5EF4-FFF2-40B4-BE49-F238E27FC236}">
                <a16:creationId xmlns:a16="http://schemas.microsoft.com/office/drawing/2014/main" id="{5022CBB0-C2FA-4B20-A115-038F53B0389A}"/>
              </a:ext>
            </a:extLst>
          </p:cNvPr>
          <p:cNvSpPr/>
          <p:nvPr/>
        </p:nvSpPr>
        <p:spPr>
          <a:xfrm>
            <a:off x="7487606" y="6712060"/>
            <a:ext cx="19643400" cy="6249680"/>
          </a:xfrm>
          <a:prstGeom prst="star5">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b="1" dirty="0">
                <a:solidFill>
                  <a:schemeClr val="tx1"/>
                </a:solidFill>
                <a:latin typeface="Algerian" panose="04020705040A02060702" pitchFamily="82" charset="0"/>
              </a:rPr>
              <a:t>BIOLOGIE DE </a:t>
            </a:r>
          </a:p>
          <a:p>
            <a:pPr algn="ctr"/>
            <a:r>
              <a:rPr lang="fr-FR" sz="8000" b="1" dirty="0">
                <a:solidFill>
                  <a:schemeClr val="tx1"/>
                </a:solidFill>
                <a:latin typeface="Algerian" panose="04020705040A02060702" pitchFamily="82" charset="0"/>
              </a:rPr>
              <a:t>LA NUTRITION</a:t>
            </a:r>
          </a:p>
        </p:txBody>
      </p:sp>
      <p:sp>
        <p:nvSpPr>
          <p:cNvPr id="3" name="Organigramme : Bande perforée 2">
            <a:extLst>
              <a:ext uri="{FF2B5EF4-FFF2-40B4-BE49-F238E27FC236}">
                <a16:creationId xmlns:a16="http://schemas.microsoft.com/office/drawing/2014/main" id="{073CC92F-96DD-4F2F-99BC-D87E03E0A980}"/>
              </a:ext>
            </a:extLst>
          </p:cNvPr>
          <p:cNvSpPr/>
          <p:nvPr/>
        </p:nvSpPr>
        <p:spPr>
          <a:xfrm>
            <a:off x="7143802" y="642943"/>
            <a:ext cx="23350522" cy="628654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800" b="1" dirty="0">
              <a:ln w="50800"/>
              <a:solidFill>
                <a:schemeClr val="accent3">
                  <a:lumMod val="20000"/>
                  <a:lumOff val="80000"/>
                </a:schemeClr>
              </a:solidFill>
              <a:latin typeface="Times New Roman" pitchFamily="18" charset="0"/>
              <a:cs typeface="Times New Roman" pitchFamily="18" charset="0"/>
            </a:endParaRPr>
          </a:p>
          <a:p>
            <a:pPr algn="ctr"/>
            <a:r>
              <a:rPr lang="fr-FR" sz="8800" b="1" dirty="0">
                <a:ln w="50800"/>
                <a:solidFill>
                  <a:schemeClr val="tx1"/>
                </a:solidFill>
                <a:latin typeface="Times New Roman" pitchFamily="18" charset="0"/>
                <a:cs typeface="Times New Roman" pitchFamily="18" charset="0"/>
              </a:rPr>
              <a:t>Faculté des sciences de la nature et de la vie et des sciences de la terre et de l’univers </a:t>
            </a:r>
          </a:p>
          <a:p>
            <a:pPr algn="ctr"/>
            <a:r>
              <a:rPr lang="fr-FR" sz="8800" b="1" dirty="0">
                <a:ln w="50800"/>
                <a:solidFill>
                  <a:schemeClr val="tx1"/>
                </a:solidFill>
                <a:latin typeface="Times New Roman" pitchFamily="18" charset="0"/>
                <a:cs typeface="Times New Roman" pitchFamily="18" charset="0"/>
              </a:rPr>
              <a:t>Département de biologie</a:t>
            </a:r>
          </a:p>
          <a:p>
            <a:pPr algn="ctr"/>
            <a:endParaRPr lang="fr-FR" dirty="0"/>
          </a:p>
        </p:txBody>
      </p:sp>
      <p:pic>
        <p:nvPicPr>
          <p:cNvPr id="5" name="Image 4">
            <a:extLst>
              <a:ext uri="{FF2B5EF4-FFF2-40B4-BE49-F238E27FC236}">
                <a16:creationId xmlns:a16="http://schemas.microsoft.com/office/drawing/2014/main" id="{D0D05046-24C4-4EF1-8AD3-C04287B3A8AC}"/>
              </a:ext>
            </a:extLst>
          </p:cNvPr>
          <p:cNvPicPr>
            <a:picLocks noChangeAspect="1"/>
          </p:cNvPicPr>
          <p:nvPr/>
        </p:nvPicPr>
        <p:blipFill>
          <a:blip r:embed="rId9"/>
          <a:stretch>
            <a:fillRect/>
          </a:stretch>
        </p:blipFill>
        <p:spPr>
          <a:xfrm>
            <a:off x="23489668" y="10060823"/>
            <a:ext cx="8318389" cy="5743463"/>
          </a:xfrm>
          <a:prstGeom prst="rect">
            <a:avLst/>
          </a:prstGeom>
        </p:spPr>
      </p:pic>
      <p:pic>
        <p:nvPicPr>
          <p:cNvPr id="7" name="Image 6">
            <a:extLst>
              <a:ext uri="{FF2B5EF4-FFF2-40B4-BE49-F238E27FC236}">
                <a16:creationId xmlns:a16="http://schemas.microsoft.com/office/drawing/2014/main" id="{10203EC0-96EA-4F7C-AA34-2E2494BE8709}"/>
              </a:ext>
            </a:extLst>
          </p:cNvPr>
          <p:cNvPicPr>
            <a:picLocks noChangeAspect="1"/>
          </p:cNvPicPr>
          <p:nvPr/>
        </p:nvPicPr>
        <p:blipFill>
          <a:blip r:embed="rId10"/>
          <a:stretch>
            <a:fillRect/>
          </a:stretch>
        </p:blipFill>
        <p:spPr>
          <a:xfrm>
            <a:off x="23074280" y="16455138"/>
            <a:ext cx="8352928" cy="5743463"/>
          </a:xfrm>
          <a:prstGeom prst="rect">
            <a:avLst/>
          </a:prstGeom>
        </p:spPr>
      </p:pic>
      <p:pic>
        <p:nvPicPr>
          <p:cNvPr id="8" name="Image 7">
            <a:extLst>
              <a:ext uri="{FF2B5EF4-FFF2-40B4-BE49-F238E27FC236}">
                <a16:creationId xmlns:a16="http://schemas.microsoft.com/office/drawing/2014/main" id="{C8CE8CFE-728F-4B7F-981A-712150F4FACA}"/>
              </a:ext>
            </a:extLst>
          </p:cNvPr>
          <p:cNvPicPr>
            <a:picLocks noChangeAspect="1"/>
          </p:cNvPicPr>
          <p:nvPr/>
        </p:nvPicPr>
        <p:blipFill>
          <a:blip r:embed="rId11"/>
          <a:stretch>
            <a:fillRect/>
          </a:stretch>
        </p:blipFill>
        <p:spPr>
          <a:xfrm>
            <a:off x="23489668" y="22677435"/>
            <a:ext cx="8352928" cy="3571719"/>
          </a:xfrm>
          <a:prstGeom prst="rect">
            <a:avLst/>
          </a:prstGeom>
        </p:spPr>
      </p:pic>
      <p:pic>
        <p:nvPicPr>
          <p:cNvPr id="1026" name="Image 1">
            <a:extLst>
              <a:ext uri="{FF2B5EF4-FFF2-40B4-BE49-F238E27FC236}">
                <a16:creationId xmlns:a16="http://schemas.microsoft.com/office/drawing/2014/main" id="{A7B279FF-A038-487A-BEC9-B24EE1A2B5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1945" t="17073" r="9872" b="1152"/>
          <a:stretch>
            <a:fillRect/>
          </a:stretch>
        </p:blipFill>
        <p:spPr bwMode="auto">
          <a:xfrm>
            <a:off x="-48142" y="29749344"/>
            <a:ext cx="8799861" cy="75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4">
            <a:extLst>
              <a:ext uri="{FF2B5EF4-FFF2-40B4-BE49-F238E27FC236}">
                <a16:creationId xmlns:a16="http://schemas.microsoft.com/office/drawing/2014/main" id="{FABD3197-A17F-450D-AFCF-EBEDEF6DD8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2611" t="15610" r="10941" b="4878"/>
          <a:stretch>
            <a:fillRect/>
          </a:stretch>
        </p:blipFill>
        <p:spPr bwMode="auto">
          <a:xfrm>
            <a:off x="9145241" y="29703079"/>
            <a:ext cx="8712968" cy="75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7">
            <a:extLst>
              <a:ext uri="{FF2B5EF4-FFF2-40B4-BE49-F238E27FC236}">
                <a16:creationId xmlns:a16="http://schemas.microsoft.com/office/drawing/2014/main" id="{B2EAF63A-DD67-41B2-B21D-8591C46F2E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2489" t="18057" r="10406" b="2145"/>
          <a:stretch>
            <a:fillRect/>
          </a:stretch>
        </p:blipFill>
        <p:spPr bwMode="auto">
          <a:xfrm>
            <a:off x="18043621" y="29795611"/>
            <a:ext cx="8352927" cy="746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age 10">
            <a:extLst>
              <a:ext uri="{FF2B5EF4-FFF2-40B4-BE49-F238E27FC236}">
                <a16:creationId xmlns:a16="http://schemas.microsoft.com/office/drawing/2014/main" id="{48E740E0-1037-44AF-82CB-C219C9A4C28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25285" t="20244" r="23482" b="35123"/>
          <a:stretch>
            <a:fillRect/>
          </a:stretch>
        </p:blipFill>
        <p:spPr bwMode="auto">
          <a:xfrm>
            <a:off x="26581960" y="29703079"/>
            <a:ext cx="5226098" cy="746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DFC3DA71-7924-41B6-A6F4-043E96996394}"/>
              </a:ext>
            </a:extLst>
          </p:cNvPr>
          <p:cNvPicPr>
            <a:picLocks noChangeAspect="1"/>
          </p:cNvPicPr>
          <p:nvPr/>
        </p:nvPicPr>
        <p:blipFill>
          <a:blip r:embed="rId16"/>
          <a:stretch>
            <a:fillRect/>
          </a:stretch>
        </p:blipFill>
        <p:spPr>
          <a:xfrm>
            <a:off x="595993" y="7910305"/>
            <a:ext cx="4881097" cy="3725554"/>
          </a:xfrm>
          <a:prstGeom prst="rect">
            <a:avLst/>
          </a:prstGeom>
        </p:spPr>
      </p:pic>
      <p:sp>
        <p:nvSpPr>
          <p:cNvPr id="4" name="Rectangle 3">
            <a:extLst>
              <a:ext uri="{FF2B5EF4-FFF2-40B4-BE49-F238E27FC236}">
                <a16:creationId xmlns:a16="http://schemas.microsoft.com/office/drawing/2014/main" id="{7B0166C2-51AB-4B0C-848B-C361DD92AB12}"/>
              </a:ext>
            </a:extLst>
          </p:cNvPr>
          <p:cNvSpPr/>
          <p:nvPr/>
        </p:nvSpPr>
        <p:spPr>
          <a:xfrm>
            <a:off x="25544256" y="6436708"/>
            <a:ext cx="5779119" cy="2421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a:solidFill>
                  <a:schemeClr val="tx1"/>
                </a:solidFill>
              </a:rPr>
              <a:t>Dr LOUKIDI Bouchra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0-#ppt_w/2"/>
                                          </p:val>
                                        </p:tav>
                                        <p:tav tm="100000">
                                          <p:val>
                                            <p:strVal val="#ppt_x"/>
                                          </p:val>
                                        </p:tav>
                                      </p:tavLst>
                                    </p:anim>
                                    <p:anim calcmode="lin" valueType="num">
                                      <p:cBhvr additive="base">
                                        <p:cTn id="8" dur="500" fill="hold"/>
                                        <p:tgtEl>
                                          <p:spTgt spid="112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290">
                                          <p:stCondLst>
                                            <p:cond delay="0"/>
                                          </p:stCondLst>
                                        </p:cTn>
                                        <p:tgtEl>
                                          <p:spTgt spid="16"/>
                                        </p:tgtEl>
                                      </p:cBhvr>
                                    </p:animEffect>
                                    <p:anim calcmode="lin" valueType="num">
                                      <p:cBhvr>
                                        <p:cTn id="14"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19" dur="13">
                                          <p:stCondLst>
                                            <p:cond delay="325"/>
                                          </p:stCondLst>
                                        </p:cTn>
                                        <p:tgtEl>
                                          <p:spTgt spid="16"/>
                                        </p:tgtEl>
                                      </p:cBhvr>
                                      <p:to x="100000" y="60000"/>
                                    </p:animScale>
                                    <p:animScale>
                                      <p:cBhvr>
                                        <p:cTn id="20" dur="83" decel="50000">
                                          <p:stCondLst>
                                            <p:cond delay="338"/>
                                          </p:stCondLst>
                                        </p:cTn>
                                        <p:tgtEl>
                                          <p:spTgt spid="16"/>
                                        </p:tgtEl>
                                      </p:cBhvr>
                                      <p:to x="100000" y="100000"/>
                                    </p:animScale>
                                    <p:animScale>
                                      <p:cBhvr>
                                        <p:cTn id="21" dur="13">
                                          <p:stCondLst>
                                            <p:cond delay="656"/>
                                          </p:stCondLst>
                                        </p:cTn>
                                        <p:tgtEl>
                                          <p:spTgt spid="16"/>
                                        </p:tgtEl>
                                      </p:cBhvr>
                                      <p:to x="100000" y="80000"/>
                                    </p:animScale>
                                    <p:animScale>
                                      <p:cBhvr>
                                        <p:cTn id="22" dur="83" decel="50000">
                                          <p:stCondLst>
                                            <p:cond delay="669"/>
                                          </p:stCondLst>
                                        </p:cTn>
                                        <p:tgtEl>
                                          <p:spTgt spid="16"/>
                                        </p:tgtEl>
                                      </p:cBhvr>
                                      <p:to x="100000" y="100000"/>
                                    </p:animScale>
                                    <p:animScale>
                                      <p:cBhvr>
                                        <p:cTn id="23" dur="13">
                                          <p:stCondLst>
                                            <p:cond delay="821"/>
                                          </p:stCondLst>
                                        </p:cTn>
                                        <p:tgtEl>
                                          <p:spTgt spid="16"/>
                                        </p:tgtEl>
                                      </p:cBhvr>
                                      <p:to x="100000" y="90000"/>
                                    </p:animScale>
                                    <p:animScale>
                                      <p:cBhvr>
                                        <p:cTn id="24" dur="83" decel="50000">
                                          <p:stCondLst>
                                            <p:cond delay="834"/>
                                          </p:stCondLst>
                                        </p:cTn>
                                        <p:tgtEl>
                                          <p:spTgt spid="16"/>
                                        </p:tgtEl>
                                      </p:cBhvr>
                                      <p:to x="100000" y="100000"/>
                                    </p:animScale>
                                    <p:animScale>
                                      <p:cBhvr>
                                        <p:cTn id="25" dur="13">
                                          <p:stCondLst>
                                            <p:cond delay="904"/>
                                          </p:stCondLst>
                                        </p:cTn>
                                        <p:tgtEl>
                                          <p:spTgt spid="16"/>
                                        </p:tgtEl>
                                      </p:cBhvr>
                                      <p:to x="100000" y="95000"/>
                                    </p:animScale>
                                    <p:animScale>
                                      <p:cBhvr>
                                        <p:cTn id="26" dur="83" decel="50000">
                                          <p:stCondLst>
                                            <p:cond delay="917"/>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1F497D"/>
      </a:dk2>
      <a:lt2>
        <a:srgbClr val="EEECE1"/>
      </a:lt2>
      <a:accent1>
        <a:srgbClr val="4F81BD"/>
      </a:accent1>
      <a:accent2>
        <a:srgbClr val="DBB73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227</Words>
  <Application>Microsoft Office PowerPoint</Application>
  <PresentationFormat>Personnalisé</PresentationFormat>
  <Paragraphs>19</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Algerian</vt:lpstr>
      <vt:lpstr>Arial</vt:lpstr>
      <vt:lpstr>Calibri</vt:lpstr>
      <vt:lpstr>Times New Roman</vt:lpstr>
      <vt:lpstr>Verdana</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MacDaff27</dc:creator>
  <cp:lastModifiedBy>first one</cp:lastModifiedBy>
  <cp:revision>19</cp:revision>
  <dcterms:created xsi:type="dcterms:W3CDTF">2014-09-14T11:10:38Z</dcterms:created>
  <dcterms:modified xsi:type="dcterms:W3CDTF">2019-03-20T18:00:33Z</dcterms:modified>
</cp:coreProperties>
</file>